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36" r:id="rId5"/>
    <p:sldId id="327" r:id="rId6"/>
    <p:sldId id="334" r:id="rId7"/>
    <p:sldId id="328" r:id="rId8"/>
    <p:sldId id="329" r:id="rId9"/>
    <p:sldId id="330" r:id="rId10"/>
    <p:sldId id="331" r:id="rId11"/>
    <p:sldId id="332" r:id="rId12"/>
    <p:sldId id="333" r:id="rId13"/>
    <p:sldId id="260" r:id="rId14"/>
    <p:sldId id="261" r:id="rId15"/>
    <p:sldId id="262" r:id="rId16"/>
    <p:sldId id="326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5" r:id="rId28"/>
    <p:sldId id="276" r:id="rId29"/>
    <p:sldId id="277" r:id="rId30"/>
    <p:sldId id="278" r:id="rId31"/>
    <p:sldId id="274" r:id="rId32"/>
    <p:sldId id="259" r:id="rId33"/>
    <p:sldId id="280" r:id="rId34"/>
    <p:sldId id="281" r:id="rId35"/>
    <p:sldId id="282" r:id="rId36"/>
    <p:sldId id="283" r:id="rId37"/>
    <p:sldId id="284" r:id="rId38"/>
    <p:sldId id="285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79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10" r:id="rId63"/>
    <p:sldId id="311" r:id="rId64"/>
    <p:sldId id="309" r:id="rId65"/>
    <p:sldId id="312" r:id="rId66"/>
    <p:sldId id="313" r:id="rId67"/>
    <p:sldId id="314" r:id="rId68"/>
    <p:sldId id="315" r:id="rId69"/>
    <p:sldId id="317" r:id="rId70"/>
    <p:sldId id="318" r:id="rId71"/>
    <p:sldId id="319" r:id="rId72"/>
    <p:sldId id="320" r:id="rId73"/>
    <p:sldId id="321" r:id="rId74"/>
    <p:sldId id="323" r:id="rId75"/>
    <p:sldId id="324" r:id="rId76"/>
    <p:sldId id="32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08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2C4C-860E-FF6C-7534-879BB0CA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2EB6C-7438-BAB4-8242-EEC98BD1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6EDC-EE93-DBB8-CCD4-587A87BA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935A-CC30-EEDB-509C-48931862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4716-1599-B835-FD38-2E4D0C17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8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0C18-D1DF-2B0B-D2C0-0458E310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A33B3-65EB-E604-6A39-7DF37A0B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C096-D8F9-FF3D-FFBA-40D9561B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AED1-1219-32A0-5BF3-9A8ED3BC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AF4D-9D37-704B-50D0-F0733A14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C2D8F-BC87-C35B-E81C-D9C5ED3C1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14B5E-F141-81E8-EC66-0782B48E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E8E2-2453-1754-1E1C-B317191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45D-45C3-74C8-DF0B-ADACA5D6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3022A-50D9-1AE7-9351-9E79A4A5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8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C7BD-9B9C-81DA-DB66-D5B9C72E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9EC16-8501-4A5F-E280-C71B2A41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F841-0EB7-2AE8-F0F0-7543BE73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8C763-6823-CFBE-CEDD-F3D14CC2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B44A-3428-7DA4-55AE-E65FDD70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0A88-EC3B-FCE7-942C-96E9F44B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44EC-8A4F-9704-1614-F3A808A6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A51D-01F3-6FBC-77F7-DFFD21A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BD15-7E86-13B9-552E-948C149E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02F17-A414-CF7C-4D7C-5268A4A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E51D-57FC-7225-4BFA-7C51EEA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BC5C-1E46-72F8-67D8-3B3EDCA24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14F7E-2FFE-D594-0B58-27888E1F3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CEFE4-6150-CB39-A621-83CDBACF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1BD5E-FB18-89C2-BAC5-18196E1C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18AB-A16C-E79F-5775-1D928B93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E13-E384-946F-CD38-044C9182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C3ED4-CEE5-539B-2943-4A65D1DC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65495-B73A-1E11-32A9-F0584E15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8880D-F1F9-72DC-0705-1B8E2BEF8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9AB25-D919-08BC-3458-1A6FD8F72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A86AD-D2A2-6703-6406-3B64A327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C3BB9-6A28-BFB2-48E2-3C3AD156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34444-6963-890D-35DF-193E4C3F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CB0-B41C-C1D8-A1BE-629EF7A1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1E214-2401-463F-35D1-183C8FFA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D5CC7-605B-9CC7-CBC8-E6244408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717DE-6A87-6A31-0DBB-5752694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B996E-B67B-B4A7-3037-541135BD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6A950-9486-2C31-FD05-4D6BADB4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A9F1-FA21-EB85-CDF4-5180884F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2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90B-9FF4-8F5E-2306-106C584F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717D-8AA2-AE49-B712-8B2F395A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0126-EA2C-E024-44B8-0448AAFC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4A426-6BC9-AC33-1389-B6D7C589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42AE6-5BE5-EAFA-A9C0-51DD6C8C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0635-5312-D1ED-2A26-1C6BA21E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8C78-A3B0-3B88-5AA2-BFD42BC0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60B2D-F1EC-0ED4-2BD5-B8409722B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3FA8E-96FF-3BAB-DAF9-2F718B452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910CF-1D40-C5F9-4FF8-56414A10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9CB30-E249-6A17-06AB-8597635E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BFD07-BA25-8993-4FC7-1E9B261C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B2C14-40A0-15D9-A383-AEB86C83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5199E-201A-B22B-4F25-A53C593F0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0D3A-BCD2-33D4-AF8F-47FC0D4E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9899-B441-1E44-8F94-8D2F1E038222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EDC8-B272-4128-5DDA-2071E53F8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0EAD-F5CF-E08A-4B67-9D769912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0.png"/><Relationship Id="rId4" Type="http://schemas.openxmlformats.org/officeDocument/2006/relationships/image" Target="../media/image30.png"/><Relationship Id="rId9" Type="http://schemas.openxmlformats.org/officeDocument/2006/relationships/image" Target="../media/image3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3BC3-02F3-5D23-E04A-5770A85AB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CAC7F-62A3-2EE2-E90B-5A61912D0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Investment-Savings Liquidity-Money Model</a:t>
            </a:r>
          </a:p>
        </p:txBody>
      </p:sp>
    </p:spTree>
    <p:extLst>
      <p:ext uri="{BB962C8B-B14F-4D97-AF65-F5344CB8AC3E}">
        <p14:creationId xmlns:p14="http://schemas.microsoft.com/office/powerpoint/2010/main" val="27096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79-9192-477E-8C39-611177E8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There is a positive relationship</a:t>
                </a:r>
                <a:br>
                  <a:rPr lang="en-US" b="1" dirty="0"/>
                </a:br>
                <a:r>
                  <a:rPr lang="en-US" b="1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investment,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Due to the positive relationship</a:t>
                </a:r>
                <a:br>
                  <a:rPr lang="en-US" dirty="0"/>
                </a:br>
                <a:r>
                  <a:rPr lang="en-US" dirty="0"/>
                  <a:t>between consumption and </a:t>
                </a:r>
                <a:br>
                  <a:rPr lang="en-US" dirty="0"/>
                </a:br>
                <a:r>
                  <a:rPr lang="en-US" dirty="0"/>
                  <a:t>investment</a:t>
                </a:r>
              </a:p>
              <a:p>
                <a:pPr lvl="1"/>
                <a:r>
                  <a:rPr lang="en-US" dirty="0"/>
                  <a:t>If a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means a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then a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means a higher</a:t>
                </a:r>
                <a:br>
                  <a:rPr lang="en-US" dirty="0"/>
                </a:br>
                <a:r>
                  <a:rPr lang="en-US" dirty="0"/>
                  <a:t>output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households want to consume</a:t>
                </a:r>
                <a:br>
                  <a:rPr lang="en-US" dirty="0"/>
                </a:br>
                <a:r>
                  <a:rPr lang="en-US" dirty="0"/>
                  <a:t>and investment more, then they</a:t>
                </a:r>
                <a:br>
                  <a:rPr lang="en-US" dirty="0"/>
                </a:br>
                <a:r>
                  <a:rPr lang="en-US" dirty="0"/>
                  <a:t>will have to produce more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4"/>
              </a:xfrm>
              <a:blipFill>
                <a:blip r:embed="rId2"/>
                <a:stretch>
                  <a:fillRect l="-1086" t="-756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DC6DA5-A50A-FC1D-4B2B-AFE725D7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23" y="1690688"/>
            <a:ext cx="5936477" cy="500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EF05-B0A1-91D1-09ED-A3E42969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Two-Period Economy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9498F6-D51B-BA41-4751-0A30832BB9A2}"/>
              </a:ext>
            </a:extLst>
          </p:cNvPr>
          <p:cNvCxnSpPr/>
          <p:nvPr/>
        </p:nvCxnSpPr>
        <p:spPr>
          <a:xfrm>
            <a:off x="2546430" y="3183038"/>
            <a:ext cx="0" cy="1493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7970C8-1A4C-1D76-81DF-1672D47AA324}"/>
              </a:ext>
            </a:extLst>
          </p:cNvPr>
          <p:cNvCxnSpPr/>
          <p:nvPr/>
        </p:nvCxnSpPr>
        <p:spPr>
          <a:xfrm>
            <a:off x="5116010" y="6690167"/>
            <a:ext cx="1747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08B947-5DFB-0C23-CFE2-C747F58796D9}"/>
              </a:ext>
            </a:extLst>
          </p:cNvPr>
          <p:cNvCxnSpPr/>
          <p:nvPr/>
        </p:nvCxnSpPr>
        <p:spPr>
          <a:xfrm flipV="1">
            <a:off x="9558101" y="3183038"/>
            <a:ext cx="0" cy="16204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133A94-B1A6-149A-1E5A-0AE4603F60F8}"/>
              </a:ext>
            </a:extLst>
          </p:cNvPr>
          <p:cNvCxnSpPr>
            <a:cxnSpLocks/>
          </p:cNvCxnSpPr>
          <p:nvPr/>
        </p:nvCxnSpPr>
        <p:spPr>
          <a:xfrm flipH="1">
            <a:off x="5706319" y="2073798"/>
            <a:ext cx="706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2B2C1-3E95-0F15-7ABB-6DC035D7C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447" y="1377392"/>
            <a:ext cx="6629731" cy="51215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329371-64F8-5B7F-4E1C-D3770B167652}"/>
              </a:ext>
            </a:extLst>
          </p:cNvPr>
          <p:cNvCxnSpPr>
            <a:cxnSpLocks/>
          </p:cNvCxnSpPr>
          <p:nvPr/>
        </p:nvCxnSpPr>
        <p:spPr>
          <a:xfrm flipH="1">
            <a:off x="5049762" y="1377392"/>
            <a:ext cx="18101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9A9518-C480-E1AA-AF55-58D6EEB17275}"/>
                  </a:ext>
                </a:extLst>
              </p:cNvPr>
              <p:cNvSpPr txBox="1"/>
              <p:nvPr/>
            </p:nvSpPr>
            <p:spPr>
              <a:xfrm>
                <a:off x="894275" y="1659913"/>
                <a:ext cx="19329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9A9518-C480-E1AA-AF55-58D6EEB1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75" y="1659913"/>
                <a:ext cx="1932972" cy="369332"/>
              </a:xfrm>
              <a:prstGeom prst="rect">
                <a:avLst/>
              </a:prstGeom>
              <a:blipFill>
                <a:blip r:embed="rId3"/>
                <a:stretch>
                  <a:fillRect l="-2614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4F87CB-EC35-E539-1D6F-4BE52892E0DD}"/>
                  </a:ext>
                </a:extLst>
              </p:cNvPr>
              <p:cNvSpPr txBox="1"/>
              <p:nvPr/>
            </p:nvSpPr>
            <p:spPr>
              <a:xfrm>
                <a:off x="894275" y="5480608"/>
                <a:ext cx="1797941" cy="569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4F87CB-EC35-E539-1D6F-4BE52892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75" y="5480608"/>
                <a:ext cx="1797941" cy="569002"/>
              </a:xfrm>
              <a:prstGeom prst="rect">
                <a:avLst/>
              </a:prstGeom>
              <a:blipFill>
                <a:blip r:embed="rId4"/>
                <a:stretch>
                  <a:fillRect l="-2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C3155-321E-5D03-CC15-4C9F5D3BC2A4}"/>
                  </a:ext>
                </a:extLst>
              </p:cNvPr>
              <p:cNvSpPr txBox="1"/>
              <p:nvPr/>
            </p:nvSpPr>
            <p:spPr>
              <a:xfrm>
                <a:off x="9037542" y="5480608"/>
                <a:ext cx="22712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𝜎𝛼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6C3155-321E-5D03-CC15-4C9F5D3B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42" y="5480608"/>
                <a:ext cx="2271223" cy="646331"/>
              </a:xfrm>
              <a:prstGeom prst="rect">
                <a:avLst/>
              </a:prstGeom>
              <a:blipFill>
                <a:blip r:embed="rId5"/>
                <a:stretch>
                  <a:fillRect l="-2222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36A662-1453-DA42-7F25-C6F57D9F3628}"/>
                  </a:ext>
                </a:extLst>
              </p:cNvPr>
              <p:cNvSpPr txBox="1"/>
              <p:nvPr/>
            </p:nvSpPr>
            <p:spPr>
              <a:xfrm>
                <a:off x="9037542" y="1649590"/>
                <a:ext cx="3082716" cy="75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𝜎𝛼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36A662-1453-DA42-7F25-C6F57D9F3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42" y="1649590"/>
                <a:ext cx="3082716" cy="759310"/>
              </a:xfrm>
              <a:prstGeom prst="rect">
                <a:avLst/>
              </a:prstGeom>
              <a:blipFill>
                <a:blip r:embed="rId6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835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6442-6072-2DA5-BB5D-D454A4D1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Two-Period RBC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4C1A-2DED-63BD-72D1-0B1F78DD1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Markets are perfectly competitive</a:t>
            </a:r>
          </a:p>
          <a:p>
            <a:pPr lvl="1"/>
            <a:r>
              <a:rPr lang="en-US" dirty="0"/>
              <a:t>No structural unemployment</a:t>
            </a:r>
          </a:p>
          <a:p>
            <a:pPr lvl="1"/>
            <a:r>
              <a:rPr lang="en-US" dirty="0"/>
              <a:t>People choose to “work less”</a:t>
            </a:r>
          </a:p>
          <a:p>
            <a:r>
              <a:rPr lang="en-US" dirty="0"/>
              <a:t>Real Business Cycle is in real terms</a:t>
            </a:r>
          </a:p>
          <a:p>
            <a:pPr lvl="1"/>
            <a:r>
              <a:rPr lang="en-US" dirty="0"/>
              <a:t>We do not use nominal or monetary terms in the RBC</a:t>
            </a:r>
          </a:p>
          <a:p>
            <a:r>
              <a:rPr lang="en-US" dirty="0"/>
              <a:t>Takeaways</a:t>
            </a:r>
          </a:p>
          <a:p>
            <a:pPr lvl="1"/>
            <a:r>
              <a:rPr lang="en-US" dirty="0"/>
              <a:t>Productivity shocks were the main driver of the business cycle</a:t>
            </a:r>
          </a:p>
          <a:p>
            <a:pPr lvl="1"/>
            <a:r>
              <a:rPr lang="en-US" dirty="0"/>
              <a:t>Tax and changes in preferences for leisure, but these do not change too often</a:t>
            </a:r>
          </a:p>
        </p:txBody>
      </p:sp>
    </p:spTree>
    <p:extLst>
      <p:ext uri="{BB962C8B-B14F-4D97-AF65-F5344CB8AC3E}">
        <p14:creationId xmlns:p14="http://schemas.microsoft.com/office/powerpoint/2010/main" val="154201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7574-5130-A9B8-E6D3-F046CDA4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Monopoly Power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E55E9-5DF1-331F-619E-1C4E572F6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9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start with a review of monopolistic firms setting price to maximize economic profit</a:t>
                </a:r>
              </a:p>
              <a:p>
                <a:r>
                  <a:rPr lang="en-US" dirty="0"/>
                  <a:t>To maximize economic profit, the firm’s problem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A firm faces a demand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 will sell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units </a:t>
                </a:r>
                <a:r>
                  <a:rPr lang="en-US" b="1" dirty="0"/>
                  <a:t>if it sets</a:t>
                </a:r>
                <a:r>
                  <a:rPr lang="en-US" dirty="0"/>
                  <a:t> the price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(price setter not taker)</a:t>
                </a:r>
              </a:p>
              <a:p>
                <a:pPr lvl="1"/>
                <a:r>
                  <a:rPr lang="en-US" dirty="0"/>
                  <a:t>A firm has a total cost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firm’s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First Order condition becomes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𝐌𝐚𝐫𝐠𝐢𝐧𝐚𝐥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𝐑𝐞𝐯𝐞𝐧𝐮𝐞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𝐌𝐚𝐫𝐠𝐢𝐧𝐚𝐥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𝐂𝐨𝐬𝐭𝐬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Notice:</a:t>
                </a:r>
              </a:p>
              <a:p>
                <a:pPr lvl="1"/>
                <a:r>
                  <a:rPr lang="en-US" dirty="0"/>
                  <a:t>If the firm has no ability to set the price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If the firm has the ability to set the price,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D101-558B-7F5C-F2F8-E4BFDC64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use an example of a firm’s output and revenue over a period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derivative for marginal revenue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=$6</m:t>
                    </m:r>
                  </m:oMath>
                </a14:m>
                <a:r>
                  <a:rPr lang="en-US" dirty="0"/>
                  <a:t>, but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965" t="-3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90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Rearrange our first-order condition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our price elasticity of demand</a:t>
                </a:r>
              </a:p>
              <a:p>
                <a:pPr lvl="1"/>
                <a:r>
                  <a:rPr lang="en-US" dirty="0"/>
                  <a:t>How much will quantity change with a 1% increase in price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our Marginal Costs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r>
                  <a:rPr lang="en-US" b="1" dirty="0"/>
                  <a:t> is the mark-up between Marginal Revenue and Demand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36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First-order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Price elasticity of demand determines the amount of monopoly power and the markup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then the price will be set above the marginal costs </a:t>
                </a:r>
              </a:p>
              <a:p>
                <a:r>
                  <a:rPr lang="en-US" b="1" dirty="0"/>
                  <a:t>If price elasticity of demand is very elastic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very high, then any markup will be very small and price will be near MC</a:t>
                </a:r>
              </a:p>
              <a:p>
                <a:pPr lvl="1"/>
                <a:r>
                  <a:rPr lang="en-US" dirty="0"/>
                  <a:t>Note: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/>
                  <a:t>, then the firm has no market setting power </a:t>
                </a:r>
                <a:r>
                  <a:rPr lang="en-US" dirty="0"/>
                  <a:t>and we are at perfect competition</a:t>
                </a:r>
              </a:p>
              <a:p>
                <a:r>
                  <a:rPr lang="en-US" b="1" dirty="0"/>
                  <a:t>If price elasticity of demand is very inelastic</a:t>
                </a:r>
              </a:p>
              <a:p>
                <a:pPr lvl="1"/>
                <a:r>
                  <a:rPr lang="en-US" dirty="0"/>
                  <a:t>The firm has more </a:t>
                </a:r>
                <a:r>
                  <a:rPr lang="en-US" b="1" dirty="0"/>
                  <a:t>power to set the price and the mark-up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605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Relatively </a:t>
                </a:r>
                <a:r>
                  <a:rPr lang="en-US" b="1" dirty="0"/>
                  <a:t>inelastic</a:t>
                </a:r>
                <a:r>
                  <a:rPr lang="en-US" dirty="0"/>
                  <a:t>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b="1" dirty="0"/>
                  <a:t>Firms have more price setting </a:t>
                </a:r>
                <a:br>
                  <a:rPr lang="en-US" b="1" dirty="0"/>
                </a:br>
                <a:r>
                  <a:rPr lang="en-US" b="1" dirty="0"/>
                  <a:t>power</a:t>
                </a:r>
              </a:p>
              <a:p>
                <a:r>
                  <a:rPr lang="en-US" dirty="0"/>
                  <a:t>Firms will have a larger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The firm has to lower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 lot to</a:t>
                </a:r>
                <a:br>
                  <a:rPr lang="en-US" b="1" dirty="0"/>
                </a:br>
                <a:r>
                  <a:rPr lang="en-US" b="1" dirty="0"/>
                  <a:t>sell more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firm can also provide lower</a:t>
                </a:r>
                <a:br>
                  <a:rPr lang="en-US" dirty="0"/>
                </a:br>
                <a:r>
                  <a:rPr lang="en-US" dirty="0"/>
                  <a:t>quality products at a high markup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E9A817-1008-CD79-AEBB-FFC2092A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480456"/>
            <a:ext cx="6204857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B223-D7FF-A715-DBAF-BC4F2E06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1AAF-D22C-6100-CB22-21FB9DAB7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9 is available</a:t>
            </a:r>
          </a:p>
          <a:p>
            <a:r>
              <a:rPr lang="en-US" dirty="0"/>
              <a:t>Presentation Group 3 is tonight</a:t>
            </a:r>
          </a:p>
          <a:p>
            <a:r>
              <a:rPr lang="en-US" dirty="0"/>
              <a:t>Problem Set 4 is available and due on Tuesday 2/11/2025</a:t>
            </a:r>
          </a:p>
          <a:p>
            <a:r>
              <a:rPr lang="en-US" dirty="0"/>
              <a:t>Presentation Group 4 is Tuesday 2/11/2025</a:t>
            </a:r>
          </a:p>
        </p:txBody>
      </p:sp>
    </p:spTree>
    <p:extLst>
      <p:ext uri="{BB962C8B-B14F-4D97-AF65-F5344CB8AC3E}">
        <p14:creationId xmlns:p14="http://schemas.microsoft.com/office/powerpoint/2010/main" val="297824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Relatively </a:t>
                </a:r>
                <a:r>
                  <a:rPr lang="en-US" b="1" dirty="0"/>
                  <a:t>elastic</a:t>
                </a:r>
                <a:r>
                  <a:rPr lang="en-US" dirty="0"/>
                  <a:t>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b="1" dirty="0"/>
                  <a:t>Firms have less price setting </a:t>
                </a:r>
                <a:br>
                  <a:rPr lang="en-US" b="1" dirty="0"/>
                </a:br>
                <a:r>
                  <a:rPr lang="en-US" b="1" dirty="0"/>
                  <a:t>power</a:t>
                </a:r>
              </a:p>
              <a:p>
                <a:r>
                  <a:rPr lang="en-US" dirty="0"/>
                  <a:t>If firms lower the price slightly,</a:t>
                </a:r>
                <a:br>
                  <a:rPr lang="en-US" dirty="0"/>
                </a:br>
                <a:r>
                  <a:rPr lang="en-US" dirty="0"/>
                  <a:t>then they will sell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Firms will have a smaller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As price elasticity of demand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1" dirty="0"/>
                  <a:t> </a:t>
                </a:r>
                <a:br>
                  <a:rPr lang="en-US" b="1" dirty="0"/>
                </a:br>
                <a:r>
                  <a:rPr lang="en-US" b="1" dirty="0"/>
                  <a:t>approaches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𝑴𝑪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6FF8E0-02D2-F30B-A2CC-2429F2F7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536699"/>
            <a:ext cx="5981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The Real Business Cycle Model assumes perfect competition, but we will modify it with monopoly power</a:t>
                </a:r>
              </a:p>
              <a:p>
                <a:r>
                  <a:rPr lang="en-US" dirty="0"/>
                  <a:t>Production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similar, but we’ll change our assumptions </a:t>
                </a:r>
              </a:p>
              <a:p>
                <a:pPr lvl="1"/>
                <a:r>
                  <a:rPr lang="en-US" dirty="0"/>
                  <a:t>The workers does not sell their labor to the representative firm</a:t>
                </a:r>
              </a:p>
              <a:p>
                <a:pPr lvl="1"/>
                <a:r>
                  <a:rPr lang="en-US" dirty="0"/>
                  <a:t>Each worker will own their own small firm like a self-employed</a:t>
                </a:r>
              </a:p>
              <a:p>
                <a:pPr lvl="1"/>
                <a:r>
                  <a:rPr lang="en-US" dirty="0"/>
                  <a:t>Each firm will produce slightly different goods, and this differentiation gives the firms market power</a:t>
                </a:r>
              </a:p>
              <a:p>
                <a:pPr lvl="1"/>
                <a:r>
                  <a:rPr lang="en-US" dirty="0"/>
                  <a:t>Each firm are symmetrical and face identical demand curves</a:t>
                </a:r>
              </a:p>
              <a:p>
                <a:pPr lvl="1"/>
                <a:r>
                  <a:rPr lang="en-US" dirty="0"/>
                  <a:t>Firms set price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: price is greater than marginal costs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85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We’ll combine Labor-Leisure Trade-off and monopoly power</a:t>
                </a:r>
              </a:p>
              <a:p>
                <a:r>
                  <a:rPr lang="en-US" dirty="0"/>
                  <a:t>”How much does the producer need to be compensated to leave them exactly indifferent?”</a:t>
                </a:r>
              </a:p>
              <a:p>
                <a:pPr lvl="1"/>
                <a:r>
                  <a:rPr lang="en-US" dirty="0"/>
                  <a:t>What is the marginal costs where the worker is indifferent between one more unit of labor between leisure and consumption from supplying more labor?</a:t>
                </a:r>
              </a:p>
              <a:p>
                <a:pPr lvl="1"/>
                <a:r>
                  <a:rPr lang="en-US" dirty="0"/>
                  <a:t>It will be similar to the RBC Model except for one thing: </a:t>
                </a:r>
                <a:r>
                  <a:rPr lang="en-US" b="1" dirty="0"/>
                  <a:t>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/>
                  <a:t>This is similar to adding a tax on labor </a:t>
                </a:r>
                <a:r>
                  <a:rPr lang="en-US" dirty="0"/>
                  <a:t>include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dirty="0"/>
                  <a:t> and it reduces supply of output and supply of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823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Let’s construct our way to see this</a:t>
                </a:r>
              </a:p>
              <a:p>
                <a:r>
                  <a:rPr lang="en-US" dirty="0"/>
                  <a:t>One additional unit of output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additional unit of labor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Supplying additional additional unit of labor to production reduces household utility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units of utility from reduced leisure</a:t>
                </a:r>
              </a:p>
              <a:p>
                <a:r>
                  <a:rPr lang="en-US" dirty="0"/>
                  <a:t>How much does the household need to receive to compensate for this disutility for supplying this additional unit?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7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Using nominal marginal costs,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price of the average good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ominal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pricing rule: how does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set the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It sets the price to </a:t>
                </a:r>
                <a:r>
                  <a:rPr lang="en-US" b="1" dirty="0"/>
                  <a:t>marginal costs plus 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firms are symmetrical and have the same production function and face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they all set the same price,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29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What does it mean?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worker is acting like a monopolist</a:t>
                </a:r>
              </a:p>
              <a:p>
                <a:pPr lvl="1"/>
                <a:r>
                  <a:rPr lang="en-US" dirty="0"/>
                  <a:t>They reduce their supply in order to maintain a higher price; reduce labor</a:t>
                </a:r>
              </a:p>
              <a:p>
                <a:r>
                  <a:rPr lang="en-US" dirty="0"/>
                  <a:t>Social consequence using the RBC Model</a:t>
                </a:r>
              </a:p>
              <a:p>
                <a:pPr lvl="1"/>
                <a:r>
                  <a:rPr lang="en-US" dirty="0"/>
                  <a:t>Shocks have similar effects</a:t>
                </a:r>
              </a:p>
              <a:p>
                <a:pPr lvl="1"/>
                <a:r>
                  <a:rPr lang="en-US" dirty="0"/>
                  <a:t>However, First Welfare Theorem no longer holds</a:t>
                </a:r>
              </a:p>
              <a:p>
                <a:pPr lvl="1"/>
                <a:r>
                  <a:rPr lang="en-US" dirty="0"/>
                  <a:t>If there is monopoly power, the value of additional consumption does make up for the loss of leisure and higher output and labor is desirable</a:t>
                </a:r>
              </a:p>
              <a:p>
                <a:pPr lvl="1"/>
                <a:r>
                  <a:rPr lang="en-US" dirty="0"/>
                  <a:t>A perfectly competitive market will have higher output and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34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ADFF-E4CA-C49C-A354-35287FE8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Prices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FCD25-7ACA-544F-6703-33FE94D0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520-95E6-CE1D-DEDB-4704A21B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suppose the the </a:t>
                </a:r>
                <a:br>
                  <a:rPr lang="en-US" dirty="0"/>
                </a:br>
                <a:r>
                  <a:rPr lang="en-US" dirty="0"/>
                  <a:t>demand curve </a:t>
                </a:r>
                <a:br>
                  <a:rPr lang="en-US" dirty="0"/>
                </a:br>
                <a:r>
                  <a:rPr lang="en-US" dirty="0"/>
                  <a:t>monopolists face shifts </a:t>
                </a:r>
                <a:br>
                  <a:rPr lang="en-US" dirty="0"/>
                </a:br>
                <a:r>
                  <a:rPr lang="en-US" dirty="0"/>
                  <a:t>upward,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remains </a:t>
                </a:r>
                <a:br>
                  <a:rPr lang="en-US" dirty="0"/>
                </a:br>
                <a:r>
                  <a:rPr lang="en-US" dirty="0"/>
                  <a:t>constant</a:t>
                </a:r>
              </a:p>
              <a:p>
                <a:r>
                  <a:rPr lang="en-US" dirty="0"/>
                  <a:t>Monopolists will want a </a:t>
                </a:r>
                <a:br>
                  <a:rPr lang="en-US" dirty="0"/>
                </a:br>
                <a:r>
                  <a:rPr lang="en-US" dirty="0"/>
                  <a:t>proportional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that is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Monopolists react by rising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rises, they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proportional</a:t>
                </a:r>
                <a:br>
                  <a:rPr lang="en-US" dirty="0"/>
                </a:br>
                <a:r>
                  <a:rPr lang="en-US" dirty="0"/>
                  <a:t>to maintain the mark-up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1086" t="-2828" b="-3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33070-4DAB-CE16-1F0D-264A64B3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44" y="1277038"/>
            <a:ext cx="7149256" cy="55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9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000-B635-582D-A7BD-00B457DC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demand rises, there are three effects from higher marginal costs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product of labor </a:t>
                </a:r>
              </a:p>
              <a:p>
                <a:pPr lvl="1"/>
                <a:r>
                  <a:rPr lang="en-US" dirty="0"/>
                  <a:t>Additional output is diminishing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leisure </a:t>
                </a:r>
              </a:p>
              <a:p>
                <a:pPr lvl="1"/>
                <a:r>
                  <a:rPr lang="en-US" dirty="0"/>
                  <a:t>Additional units of labor reduces leisure but it increases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example: a tired worker finds additional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unpleasant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consumption 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increases, income and consumption increase,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falls and places a lower value on each additional unit of consumption from working more</a:t>
                </a:r>
              </a:p>
              <a:p>
                <a:r>
                  <a:rPr lang="en-US" dirty="0"/>
                  <a:t>A freelancer that gets too much work will be tired want to raise prices</a:t>
                </a:r>
              </a:p>
              <a:p>
                <a:r>
                  <a:rPr lang="en-US" dirty="0"/>
                  <a:t>Conversely, a freelancer with little work will lower prices to get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  <a:blipFill>
                <a:blip r:embed="rId2"/>
                <a:stretch>
                  <a:fillRect l="-1043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67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9941-39D1-9C96-E94C-9EC7F015B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Prices</a:t>
            </a:r>
          </a:p>
          <a:p>
            <a:pPr lvl="1"/>
            <a:r>
              <a:rPr lang="en-US" dirty="0"/>
              <a:t>Prices set by firms before knowing what happens in the macroeconomy</a:t>
            </a:r>
          </a:p>
          <a:p>
            <a:pPr lvl="1"/>
            <a:r>
              <a:rPr lang="en-US" dirty="0"/>
              <a:t>Once a price is set it becomes inflexible</a:t>
            </a:r>
          </a:p>
          <a:p>
            <a:pPr lvl="1"/>
            <a:r>
              <a:rPr lang="en-US" dirty="0"/>
              <a:t>We add the assumption of sticky prices in the New Keynesian Model</a:t>
            </a:r>
          </a:p>
          <a:p>
            <a:r>
              <a:rPr lang="en-US" dirty="0"/>
              <a:t>Why would prices by “sticky”?</a:t>
            </a:r>
          </a:p>
          <a:p>
            <a:pPr lvl="1"/>
            <a:r>
              <a:rPr lang="en-US" dirty="0"/>
              <a:t>Rental contracts, service agreements, or union pay schedules</a:t>
            </a:r>
          </a:p>
          <a:p>
            <a:pPr lvl="1"/>
            <a:r>
              <a:rPr lang="en-US" dirty="0"/>
              <a:t>Costs for updating prices</a:t>
            </a:r>
          </a:p>
          <a:p>
            <a:pPr lvl="1"/>
            <a:r>
              <a:rPr lang="en-US" dirty="0"/>
              <a:t>It takes time for firms to realize macroeconomic conditions have changed</a:t>
            </a:r>
          </a:p>
          <a:p>
            <a:r>
              <a:rPr lang="en-US" dirty="0"/>
              <a:t>Sticky prices have major consequence</a:t>
            </a:r>
          </a:p>
        </p:txBody>
      </p:sp>
    </p:spTree>
    <p:extLst>
      <p:ext uri="{BB962C8B-B14F-4D97-AF65-F5344CB8AC3E}">
        <p14:creationId xmlns:p14="http://schemas.microsoft.com/office/powerpoint/2010/main" val="295892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6DA3-55B5-E033-F362-26AA223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0610-DDDC-1170-E8BF-AFB8E9C7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of Real Business Cycle Model</a:t>
            </a:r>
          </a:p>
          <a:p>
            <a:r>
              <a:rPr lang="en-US" dirty="0"/>
              <a:t>Monopoly Power with RBC Model</a:t>
            </a:r>
          </a:p>
          <a:p>
            <a:r>
              <a:rPr lang="en-US" dirty="0"/>
              <a:t>Sticky Prices with RBC Model</a:t>
            </a:r>
          </a:p>
          <a:p>
            <a:r>
              <a:rPr lang="en-US" dirty="0"/>
              <a:t>IS-LM Model</a:t>
            </a:r>
          </a:p>
          <a:p>
            <a:r>
              <a:rPr lang="en-US" dirty="0"/>
              <a:t>Shocks</a:t>
            </a:r>
          </a:p>
          <a:p>
            <a:r>
              <a:rPr lang="en-US" dirty="0"/>
              <a:t>Partially Sticky Prices</a:t>
            </a:r>
          </a:p>
          <a:p>
            <a:r>
              <a:rPr lang="en-US" dirty="0"/>
              <a:t>Adding the Phillips Curve</a:t>
            </a:r>
          </a:p>
        </p:txBody>
      </p:sp>
    </p:spTree>
    <p:extLst>
      <p:ext uri="{BB962C8B-B14F-4D97-AF65-F5344CB8AC3E}">
        <p14:creationId xmlns:p14="http://schemas.microsoft.com/office/powerpoint/2010/main" val="127382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Suppose a change in the</a:t>
                </a:r>
                <a:br>
                  <a:rPr lang="en-US" dirty="0"/>
                </a:br>
                <a:r>
                  <a:rPr lang="en-US" dirty="0"/>
                  <a:t>demand curve</a:t>
                </a:r>
              </a:p>
              <a:p>
                <a:r>
                  <a:rPr lang="en-US" dirty="0"/>
                  <a:t>If prices are flexible, then</a:t>
                </a:r>
                <a:br>
                  <a:rPr lang="en-US" dirty="0"/>
                </a:br>
                <a:r>
                  <a:rPr lang="en-US" dirty="0"/>
                  <a:t>monopolists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prices are sticky, then</a:t>
                </a:r>
                <a:br>
                  <a:rPr lang="en-US" dirty="0"/>
                </a:br>
                <a:r>
                  <a:rPr lang="en-US" dirty="0"/>
                  <a:t>monopolist stay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Output increases more under</a:t>
                </a:r>
                <a:br>
                  <a:rPr lang="en-US" dirty="0"/>
                </a:br>
                <a:r>
                  <a:rPr lang="en-US" dirty="0"/>
                  <a:t>sticky prices</a:t>
                </a:r>
              </a:p>
              <a:p>
                <a:r>
                  <a:rPr lang="en-US" dirty="0"/>
                  <a:t>Under sticky, a monopolist </a:t>
                </a:r>
                <a:br>
                  <a:rPr lang="en-US" dirty="0"/>
                </a:br>
                <a:r>
                  <a:rPr lang="en-US" dirty="0"/>
                  <a:t>freelancer prices reacts to </a:t>
                </a:r>
                <a:br>
                  <a:rPr lang="en-US" dirty="0"/>
                </a:br>
                <a:r>
                  <a:rPr lang="en-US" dirty="0"/>
                  <a:t>demand by simply adjusting </a:t>
                </a:r>
                <a:br>
                  <a:rPr lang="en-US" dirty="0"/>
                </a:br>
                <a:r>
                  <a:rPr lang="en-US" dirty="0"/>
                  <a:t>how much he or she works</a:t>
                </a:r>
              </a:p>
              <a:p>
                <a:r>
                  <a:rPr lang="en-US" b="1" dirty="0"/>
                  <a:t>Key:</a:t>
                </a:r>
                <a:r>
                  <a:rPr lang="en-US" dirty="0"/>
                  <a:t> Even at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</a:t>
                </a:r>
                <a:br>
                  <a:rPr lang="en-US" dirty="0"/>
                </a:br>
                <a:r>
                  <a:rPr lang="en-US" dirty="0"/>
                  <a:t>freelancer does not turn away </a:t>
                </a:r>
                <a:br>
                  <a:rPr lang="en-US" dirty="0"/>
                </a:br>
                <a:r>
                  <a:rPr lang="en-US" dirty="0"/>
                  <a:t>work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724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865713-4BC7-3F80-098E-1DFFBCFC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35" y="1225516"/>
            <a:ext cx="7094765" cy="56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0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B6-3F55-1A7E-7537-550A2BA6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3562-0533-5E13-C9FB-ABB2A36F8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58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2CD-7735-CC0F-1FEE-2E5AA8F8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93CD-1B07-0A83-17A1-48FECF76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The IS-LM Model stands for</a:t>
            </a:r>
          </a:p>
          <a:p>
            <a:pPr lvl="1"/>
            <a:r>
              <a:rPr lang="en-US" dirty="0"/>
              <a:t>Investment=Savings</a:t>
            </a:r>
          </a:p>
          <a:p>
            <a:pPr lvl="1"/>
            <a:r>
              <a:rPr lang="en-US" dirty="0"/>
              <a:t>Liquidity=Money (where liquidity means demand for money)</a:t>
            </a:r>
          </a:p>
          <a:p>
            <a:r>
              <a:rPr lang="en-US" dirty="0"/>
              <a:t>Hicks (1937) developed the earlier IS-LM</a:t>
            </a:r>
          </a:p>
          <a:p>
            <a:pPr lvl="1"/>
            <a:r>
              <a:rPr lang="en-US" dirty="0"/>
              <a:t>Developed a mathematical representation of Keynes’s ideas</a:t>
            </a:r>
          </a:p>
          <a:p>
            <a:pPr lvl="1"/>
            <a:r>
              <a:rPr lang="en-US" dirty="0"/>
              <a:t>Started by describing relationships between aggregate variables</a:t>
            </a:r>
          </a:p>
          <a:p>
            <a:pPr lvl="1"/>
            <a:r>
              <a:rPr lang="en-US" dirty="0"/>
              <a:t>It was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microfounded</a:t>
            </a:r>
            <a:r>
              <a:rPr lang="en-US" dirty="0"/>
              <a:t> like RBC or ”New” Keynesian models</a:t>
            </a:r>
          </a:p>
          <a:p>
            <a:r>
              <a:rPr lang="en-US" dirty="0"/>
              <a:t>New Keynesian Model (newer IS-LM)</a:t>
            </a:r>
          </a:p>
          <a:p>
            <a:pPr lvl="1"/>
            <a:r>
              <a:rPr lang="en-US" dirty="0"/>
              <a:t>Similar to the RBC Model, the New Keynesian IS-LM model is </a:t>
            </a:r>
            <a:r>
              <a:rPr lang="en-US" dirty="0" err="1"/>
              <a:t>microfounded</a:t>
            </a:r>
            <a:endParaRPr lang="en-US" dirty="0"/>
          </a:p>
          <a:p>
            <a:pPr lvl="1"/>
            <a:r>
              <a:rPr lang="en-US" dirty="0"/>
              <a:t>Unlike the RBC Model, it is a model where things can go wrong </a:t>
            </a:r>
          </a:p>
          <a:p>
            <a:pPr lvl="1"/>
            <a:r>
              <a:rPr lang="en-US" dirty="0"/>
              <a:t>Remember RBC, most business cycles come from productivity shocks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79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we have monopolists and we have sticky prices, so our First Welfare Theorem does not hold</a:t>
                </a:r>
              </a:p>
              <a:p>
                <a:r>
                  <a:rPr lang="en-US" dirty="0"/>
                  <a:t>A social planner would need to be careful how decisions fit together</a:t>
                </a:r>
              </a:p>
              <a:p>
                <a:r>
                  <a:rPr lang="en-US" dirty="0"/>
                  <a:t>We have 6 decisions to put together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Small firms set a </a:t>
                </a:r>
                <a:r>
                  <a:rPr lang="en-US" b="1" dirty="0"/>
                  <a:t>price that will be sticky</a:t>
                </a:r>
              </a:p>
              <a:p>
                <a:pPr lvl="1"/>
                <a:r>
                  <a:rPr lang="en-US" dirty="0"/>
                  <a:t>They want to </a:t>
                </a:r>
                <a:r>
                  <a:rPr lang="en-US" b="1" dirty="0"/>
                  <a:t>maximize economic profit</a:t>
                </a:r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don’t know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will be so they don’t know the exact price to set in order to maximize economic profit</a:t>
                </a:r>
              </a:p>
              <a:p>
                <a:pPr lvl="1"/>
                <a:r>
                  <a:rPr lang="en-US" dirty="0"/>
                  <a:t>Since all firms are symmetrical they all set price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government </a:t>
                </a:r>
                <a:r>
                  <a:rPr lang="en-US" b="1" dirty="0"/>
                  <a:t>chooses a level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</m:oMath>
                </a14:m>
                <a:r>
                  <a:rPr lang="en-US" dirty="0"/>
                  <a:t> and other policies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37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The </a:t>
                </a:r>
                <a:r>
                  <a:rPr lang="en-US" b="1" dirty="0"/>
                  <a:t>Euler Equation </a:t>
                </a:r>
                <a:r>
                  <a:rPr lang="en-US" dirty="0"/>
                  <a:t>satisfies the household consumption-saving decisions</a:t>
                </a:r>
              </a:p>
              <a:p>
                <a:pPr lvl="1"/>
                <a:r>
                  <a:rPr lang="en-US" dirty="0"/>
                  <a:t>Households maximize utility between two periods using Euler’s Equation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Each firm makes an investment decision or period 2</a:t>
                </a:r>
              </a:p>
              <a:p>
                <a:pPr lvl="1"/>
                <a:r>
                  <a:rPr lang="en-US" dirty="0"/>
                  <a:t>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period 2, </a:t>
                </a:r>
              </a:p>
              <a:p>
                <a:pPr lvl="1"/>
                <a:r>
                  <a:rPr lang="en-US" dirty="0"/>
                  <a:t>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the inverse: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It tells us that the </a:t>
                </a:r>
                <a:r>
                  <a:rPr lang="en-US" b="1" dirty="0"/>
                  <a:t>level of investment is a function of real interest rate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 number of positive NPV project falls</a:t>
                </a:r>
              </a:p>
              <a:p>
                <a:pPr lvl="1"/>
                <a:r>
                  <a:rPr lang="en-US" b="1" dirty="0"/>
                  <a:t>Notice</a:t>
                </a:r>
                <a:r>
                  <a:rPr lang="en-US" dirty="0"/>
                  <a:t>: we describe saving and investment as separate decisions 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8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Household decide </a:t>
                </a:r>
                <a:r>
                  <a:rPr lang="en-US" b="1" dirty="0"/>
                  <a:t>how much money to hold</a:t>
                </a:r>
              </a:p>
              <a:p>
                <a:pPr lvl="1"/>
                <a:r>
                  <a:rPr lang="en-US" dirty="0"/>
                  <a:t>Real money demand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 is driven by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Investment decisions are driven by 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The government chooses a </a:t>
                </a:r>
                <a:r>
                  <a:rPr lang="en-US" b="1" dirty="0"/>
                  <a:t>new level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</m:oMath>
                </a14:m>
                <a:r>
                  <a:rPr lang="en-US" b="1" dirty="0"/>
                  <a:t> in period 2</a:t>
                </a:r>
              </a:p>
              <a:p>
                <a:pPr lvl="1"/>
                <a:r>
                  <a:rPr lang="en-US" dirty="0"/>
                  <a:t>The price level in period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depends on the money supply in period 2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pPr lvl="1"/>
                <a:r>
                  <a:rPr lang="en-US" dirty="0"/>
                  <a:t>Nominal and real interest rates play a role in our decisions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0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4 markets that need to clear as a basis for our IS-LM Model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1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2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labor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money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Goods in Period 1</a:t>
                </a:r>
              </a:p>
              <a:p>
                <a:pPr lvl="1"/>
                <a:r>
                  <a:rPr lang="en-US" dirty="0"/>
                  <a:t>Market clearing requires the GDP accounting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All investment becomes capital in period 2 in a closed economy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saving in a closed economy with no government</a:t>
                </a:r>
              </a:p>
              <a:p>
                <a:r>
                  <a:rPr lang="en-US" dirty="0"/>
                  <a:t>We impose savings equals investment, even though they are separate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  <a:blipFill>
                <a:blip r:embed="rId2"/>
                <a:stretch>
                  <a:fillRect l="-1206" t="-2910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95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Goods in Period 2</a:t>
                </a:r>
              </a:p>
              <a:p>
                <a:pPr lvl="1"/>
                <a:r>
                  <a:rPr lang="en-US" dirty="0"/>
                  <a:t>Given period 2 is the last period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all output is consumed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b="1" dirty="0"/>
                  <a:t>Labor</a:t>
                </a:r>
              </a:p>
              <a:p>
                <a:pPr lvl="1"/>
                <a:r>
                  <a:rPr lang="en-US" dirty="0"/>
                  <a:t>Workers run firms and work as much so they meet demand for their product</a:t>
                </a:r>
              </a:p>
              <a:p>
                <a:pPr lvl="1"/>
                <a:r>
                  <a:rPr lang="en-US" dirty="0"/>
                  <a:t>Our Production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meet 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order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workers supply the following units of labor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differs from the RBC, </a:t>
                </a:r>
                <a:r>
                  <a:rPr lang="en-US" b="1" dirty="0"/>
                  <a:t>and the worker is not optimizing how much to work</a:t>
                </a:r>
              </a:p>
              <a:p>
                <a:pPr lvl="1"/>
                <a:r>
                  <a:rPr lang="en-US" dirty="0"/>
                  <a:t>They supply labor until the demand for their product is met</a:t>
                </a:r>
              </a:p>
              <a:p>
                <a:pPr lvl="1"/>
                <a:r>
                  <a:rPr lang="en-US" dirty="0"/>
                  <a:t>Such that, we do not optimize using the MRS between leisure and consumption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Money Markets </a:t>
                </a:r>
                <a:r>
                  <a:rPr lang="en-US" dirty="0"/>
                  <a:t>clear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  <a:blipFill>
                <a:blip r:embed="rId2"/>
                <a:stretch>
                  <a:fillRect l="-1069" t="-2267" r="-83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20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4997-821F-99B3-647D-6CAA0FC9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We have 4 market clearing conditions,</a:t>
                </a:r>
              </a:p>
              <a:p>
                <a:r>
                  <a:rPr lang="en-US" dirty="0"/>
                  <a:t>We will ignore the Labor clearing condition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if </a:t>
                </a:r>
                <a:r>
                  <a:rPr lang="en-US" b="1" dirty="0"/>
                  <a:t>we know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then we can figure out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Investment=Saving (IS) Conditions</a:t>
                </a:r>
              </a:p>
              <a:p>
                <a:pPr lvl="1"/>
                <a:r>
                  <a:rPr lang="en-US" dirty="0"/>
                  <a:t>Use market clearing conditions for </a:t>
                </a:r>
                <a:r>
                  <a:rPr lang="en-US" b="1" dirty="0"/>
                  <a:t>Goods in period 1 &amp; 2 and Euler’s Equation</a:t>
                </a:r>
              </a:p>
              <a:p>
                <a:pPr lvl="1"/>
                <a:r>
                  <a:rPr lang="en-US" dirty="0"/>
                  <a:t>This will be the basis of our </a:t>
                </a:r>
                <a:r>
                  <a:rPr lang="en-US" b="1" dirty="0"/>
                  <a:t>Investment=Saving (IS) relationship</a:t>
                </a:r>
              </a:p>
              <a:p>
                <a:r>
                  <a:rPr lang="en-US" b="1" dirty="0"/>
                  <a:t>Liquidity=Money (LM) Conditions</a:t>
                </a:r>
              </a:p>
              <a:p>
                <a:pPr lvl="1"/>
                <a:r>
                  <a:rPr lang="en-US" dirty="0"/>
                  <a:t>We use market clearing conditions in the Money Market </a:t>
                </a:r>
              </a:p>
              <a:p>
                <a:pPr lvl="1"/>
                <a:r>
                  <a:rPr lang="en-US" dirty="0"/>
                  <a:t>Liquidity basically means money demand</a:t>
                </a:r>
              </a:p>
              <a:p>
                <a:r>
                  <a:rPr lang="en-US" b="1" dirty="0"/>
                  <a:t>The IS-LM Relationship will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These are </a:t>
                </a:r>
                <a:r>
                  <a:rPr lang="en-US" b="1" dirty="0"/>
                  <a:t>two endogenous variables </a:t>
                </a:r>
                <a:r>
                  <a:rPr lang="en-US" dirty="0"/>
                  <a:t>and </a:t>
                </a:r>
                <a:r>
                  <a:rPr lang="en-US" b="1" dirty="0"/>
                  <a:t>we need both IS and LM to solve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666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Key: The Investment=Saving (IS) relationship imposes a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It is a downward sloping curve, aggregate demand decreases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To derive this relationship: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We’ll start with </a:t>
                </a:r>
                <a:r>
                  <a:rPr lang="en-US" b="1" dirty="0"/>
                  <a:t>Euler’s Equation </a:t>
                </a:r>
                <a:r>
                  <a:rPr lang="en-US" dirty="0"/>
                  <a:t>to determine the amount of consumption between period 1 and period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Use the </a:t>
                </a:r>
                <a:r>
                  <a:rPr lang="en-US" b="1" dirty="0"/>
                  <a:t>Market Clearing Conditions for Period 1 and Period 2</a:t>
                </a:r>
              </a:p>
              <a:p>
                <a:pPr lvl="1"/>
                <a:r>
                  <a:rPr lang="en-US" dirty="0"/>
                  <a:t>Period 1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Period 2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Replace in Euler’s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64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FD9E-D37D-95DE-879E-59682324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Two-Period Real Business Cycle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3F0A4-2DA2-C42D-950A-EA5638B68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60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with </a:t>
                </a:r>
                <a:r>
                  <a:rPr lang="en-US" b="1" dirty="0"/>
                  <a:t>investment-demand condition </a:t>
                </a:r>
                <a:r>
                  <a:rPr lang="en-US" dirty="0"/>
                  <a:t>for period 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Replace real interest rates with nominal interest rates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our IS relationship</a:t>
                </a:r>
              </a:p>
              <a:p>
                <a:pPr lvl="1"/>
                <a:r>
                  <a:rPr lang="en-US" dirty="0"/>
                  <a:t>Output, consumption, investment, and labor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778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our IS relationship, we’ll optimize our equation to see the relationships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on our variables of interest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partial derivatives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6248B8-5AFF-11C4-B7F1-D2335340292A}"/>
              </a:ext>
            </a:extLst>
          </p:cNvPr>
          <p:cNvSpPr txBox="1"/>
          <p:nvPr/>
        </p:nvSpPr>
        <p:spPr>
          <a:xfrm>
            <a:off x="1317172" y="6308209"/>
            <a:ext cx="41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*Using the multiplication and chain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/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/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/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/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/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/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/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55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How do we know that the partial derivates are less than 0?</a:t>
                </a:r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economic theory, we know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positive: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diminishing: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product of capital is positive: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Investment is decreasing with the interest rate: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 (</a:t>
                </a:r>
                <a:r>
                  <a:rPr lang="en-US" dirty="0" err="1"/>
                  <a:t>Chp</a:t>
                </a:r>
                <a:r>
                  <a:rPr lang="en-US" dirty="0"/>
                  <a:t> 8)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105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 Function Theorem</a:t>
                </a:r>
              </a:p>
              <a:p>
                <a:pPr lvl="1"/>
                <a:r>
                  <a:rPr lang="en-US" dirty="0"/>
                  <a:t>Our partial derivatives imply a negative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order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remain true,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go down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go down</a:t>
                </a:r>
              </a:p>
              <a:p>
                <a:r>
                  <a:rPr lang="en-US" dirty="0"/>
                  <a:t>Implicit Function Theorem means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60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Key: What does the Implicit Function Theorem mean?</a:t>
                </a:r>
              </a:p>
              <a:p>
                <a:pPr lvl="1"/>
                <a:r>
                  <a:rPr lang="en-US" b="1" dirty="0"/>
                  <a:t>Producers are responding to demand</a:t>
                </a:r>
                <a:endParaRPr lang="en-US" dirty="0"/>
              </a:p>
              <a:p>
                <a:pPr lvl="1"/>
                <a:r>
                  <a:rPr lang="en-US" dirty="0"/>
                  <a:t>Show what will aggregate demand (demand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) be for each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Investment Demand</a:t>
                </a:r>
              </a:p>
              <a:p>
                <a:pPr lvl="1"/>
                <a:r>
                  <a:rPr lang="en-US" dirty="0"/>
                  <a:t>We know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</a:t>
                </a:r>
                <a:r>
                  <a:rPr lang="en-US" b="1" dirty="0"/>
                  <a:t>increases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reduce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Our number of positive NPV projects declines, so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Consumption Demand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depends negatively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given (</a:t>
                </a:r>
                <a:r>
                  <a:rPr lang="en-US" b="1" dirty="0"/>
                  <a:t>Substitution Effect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depends positively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from consumption smoothing</a:t>
                </a:r>
              </a:p>
              <a:p>
                <a:pPr lvl="1"/>
                <a:r>
                  <a:rPr lang="en-US" b="1" dirty="0"/>
                  <a:t>Increases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/>
                  <a:t>, reduce investment, which reduces future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Higher Interest rates reduce consumption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Substitution Effect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Reduced investment reduces expectation of future consumption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824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800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 LM Relationship is just the money market clearing condition</a:t>
                </a:r>
              </a:p>
              <a:p>
                <a:pPr lvl="1"/>
                <a:r>
                  <a:rPr lang="en-US" b="1" dirty="0"/>
                  <a:t>Key: The LM relationship shows a positive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The LM curve will be upward sloping</a:t>
                </a:r>
              </a:p>
              <a:p>
                <a:r>
                  <a:rPr lang="en-US" dirty="0"/>
                  <a:t>If prices are sticky, then money will not be neutral</a:t>
                </a:r>
              </a:p>
              <a:p>
                <a:pPr lvl="1"/>
                <a:r>
                  <a:rPr lang="en-US" dirty="0"/>
                  <a:t>Under the RBC Model, money was neutral and has no effect on quantities</a:t>
                </a:r>
              </a:p>
              <a:p>
                <a:r>
                  <a:rPr lang="en-US" dirty="0"/>
                  <a:t>We need to consider how does money interact with the economy</a:t>
                </a:r>
              </a:p>
              <a:p>
                <a:r>
                  <a:rPr lang="en-US" dirty="0"/>
                  <a:t>LM: Money Market Clearing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sticky and exogenous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is exogenously chosen by the Central Bank</a:t>
                </a:r>
              </a:p>
              <a:p>
                <a:pPr lvl="1"/>
                <a:r>
                  <a:rPr lang="en-US" dirty="0"/>
                  <a:t>Assuming velocity is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  <a:blipFill>
                <a:blip r:embed="rId2"/>
                <a:stretch>
                  <a:fillRect l="-91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49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Money Market Clearing Condition</a:t>
                </a:r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move in opposite directions</a:t>
                </a:r>
              </a:p>
              <a:p>
                <a:pPr lvl="1"/>
                <a:r>
                  <a:rPr lang="en-US" dirty="0"/>
                  <a:t>To maintain money-market clearing condition, requires that they move in the same direction</a:t>
                </a:r>
              </a:p>
              <a:p>
                <a:r>
                  <a:rPr lang="en-US" dirty="0"/>
                  <a:t>Implicit Function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money market (LM) imposes a positive upward sloping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  <a:blipFill>
                <a:blip r:embed="rId2"/>
                <a:stretch>
                  <a:fillRect l="-913" t="-2771" r="-1370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11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C86E-51D4-DBEF-27E0-63DD5727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4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Put the IS-LM equations together</a:t>
                </a:r>
              </a:p>
              <a:p>
                <a:endParaRPr lang="en-US" dirty="0"/>
              </a:p>
              <a:p>
                <a:r>
                  <a:rPr lang="en-US" dirty="0"/>
                  <a:t>We can solve these equations</a:t>
                </a:r>
                <a:br>
                  <a:rPr lang="en-US" dirty="0"/>
                </a:br>
                <a:r>
                  <a:rPr lang="en-US" dirty="0"/>
                  <a:t>and find the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as exogenous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b="0" dirty="0"/>
                  <a:t>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LM: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4399"/>
              </a:xfrm>
              <a:blipFill>
                <a:blip r:embed="rId2"/>
                <a:stretch>
                  <a:fillRect l="-108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830668-052F-E46F-C527-48AB5C9A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95" y="365125"/>
            <a:ext cx="601950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7B09-D89D-60D8-DA4B-2D51B0F2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6C64-7EC4-2315-3392-E911E80D4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78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First, we’ll look at productivity shocks where our production function 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IS-LM is a </a:t>
                </a:r>
                <a:r>
                  <a:rPr lang="en-US" b="1" dirty="0"/>
                  <a:t>demand-determined model </a:t>
                </a:r>
                <a:r>
                  <a:rPr lang="en-US" dirty="0"/>
                  <a:t>not supply determined</a:t>
                </a:r>
              </a:p>
              <a:p>
                <a:pPr lvl="1"/>
                <a:r>
                  <a:rPr lang="en-US" dirty="0"/>
                  <a:t>The production function is not in either condition</a:t>
                </a:r>
              </a:p>
              <a:p>
                <a:pPr lvl="1"/>
                <a:r>
                  <a:rPr lang="en-US" dirty="0"/>
                  <a:t>We assume monopolist small firms expand or contract to meet demand</a:t>
                </a:r>
              </a:p>
              <a:p>
                <a:pPr lvl="1"/>
                <a:r>
                  <a:rPr lang="en-US" dirty="0"/>
                  <a:t>Output will only increase if there is more demand</a:t>
                </a:r>
              </a:p>
              <a:p>
                <a:pPr lvl="1"/>
                <a:r>
                  <a:rPr lang="en-US" dirty="0"/>
                  <a:t>Notice that productivity increases output and lowers prices, but if prices are fully sticky, then it will not affect demand</a:t>
                </a:r>
              </a:p>
              <a:p>
                <a:r>
                  <a:rPr lang="en-US" dirty="0"/>
                  <a:t>Higher productivity is a supply effect: more outputs for less inputs </a:t>
                </a:r>
              </a:p>
              <a:p>
                <a:pPr lvl="1"/>
                <a:r>
                  <a:rPr lang="en-US" dirty="0"/>
                  <a:t>Employment will fall, since it will require less labor to get the same amount of output, which is suggested by </a:t>
                </a:r>
                <a:r>
                  <a:rPr lang="en-US" dirty="0" err="1"/>
                  <a:t>Gali</a:t>
                </a:r>
                <a:r>
                  <a:rPr lang="en-US" dirty="0"/>
                  <a:t> (1999)</a:t>
                </a:r>
              </a:p>
              <a:p>
                <a:pPr lvl="1"/>
                <a:r>
                  <a:rPr lang="en-US" dirty="0"/>
                  <a:t>We’ll revisit this shock after we relax our fully sticky-prices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96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50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ADAB-3BC3-6978-E491-0ED0737B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Two-Period Model RBC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138F1-0F53-B965-AF83-0EDD6557A7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01759" cy="50323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Focus on understanding Period 1, we have 4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production from labor in period 1: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production from capital in period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All output is consumed in period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Marginal Product of Capital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period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Euler’s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GDP Accounting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′−1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138F1-0F53-B965-AF83-0EDD6557A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01759" cy="5032375"/>
              </a:xfrm>
              <a:blipFill>
                <a:blip r:embed="rId2"/>
                <a:stretch>
                  <a:fillRect l="-711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50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now revisit our impatience shock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complete patience)</a:t>
                </a:r>
              </a:p>
              <a:p>
                <a:pPr lvl="1"/>
                <a:r>
                  <a:rPr lang="en-US" dirty="0"/>
                  <a:t>They increase their preference for present consumption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Consumption in period 1 goes up</a:t>
                </a:r>
              </a:p>
              <a:p>
                <a:pPr lvl="1"/>
                <a:r>
                  <a:rPr lang="en-US" dirty="0"/>
                  <a:t>Output and Labor in period 1 go up</a:t>
                </a:r>
              </a:p>
              <a:p>
                <a:pPr lvl="1"/>
                <a:r>
                  <a:rPr lang="en-US" dirty="0"/>
                  <a:t>Investment falls from a rising nominal interest rate</a:t>
                </a:r>
              </a:p>
              <a:p>
                <a:r>
                  <a:rPr lang="en-US" dirty="0"/>
                  <a:t>Does not quite satisfy the business cycle, since investment falls while output, consumption, and labor increase</a:t>
                </a:r>
              </a:p>
              <a:p>
                <a:pPr lvl="1"/>
                <a:r>
                  <a:rPr lang="en-US" dirty="0"/>
                  <a:t>Notice: we are not optimizing between consumption and leisure like RBC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573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falls, IS shifts rightward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and producers </a:t>
                </a:r>
                <a:br>
                  <a:rPr lang="en-US" dirty="0"/>
                </a:br>
                <a:r>
                  <a:rPr lang="en-US" dirty="0"/>
                  <a:t>respond to increased demand </a:t>
                </a:r>
                <a:br>
                  <a:rPr lang="en-US" dirty="0"/>
                </a:br>
                <a:r>
                  <a:rPr lang="en-US" dirty="0"/>
                  <a:t>by increasing production</a:t>
                </a:r>
              </a:p>
              <a:p>
                <a:r>
                  <a:rPr lang="en-US" dirty="0"/>
                  <a:t>This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:br>
                  <a:rPr lang="en-US" dirty="0"/>
                </a:br>
                <a:r>
                  <a:rPr lang="en-US" dirty="0"/>
                  <a:t>meet demand</a:t>
                </a:r>
              </a:p>
              <a:p>
                <a:r>
                  <a:rPr lang="en-US" dirty="0"/>
                  <a:t>Increase in output increases</a:t>
                </a:r>
                <a:br>
                  <a:rPr lang="en-US" dirty="0"/>
                </a:br>
                <a:r>
                  <a:rPr lang="en-US" dirty="0"/>
                  <a:t>the number of transactions, so</a:t>
                </a:r>
                <a:br>
                  <a:rPr lang="en-US" dirty="0"/>
                </a:br>
                <a:r>
                  <a:rPr lang="en-US" dirty="0"/>
                  <a:t>the demand for money rises</a:t>
                </a:r>
              </a:p>
              <a:p>
                <a:r>
                  <a:rPr lang="en-US" dirty="0"/>
                  <a:t>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constant,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rise along the LM curve</a:t>
                </a:r>
                <a:br>
                  <a:rPr lang="en-US" dirty="0"/>
                </a:br>
                <a:r>
                  <a:rPr lang="en-US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</a:t>
                </a:r>
              </a:p>
              <a:p>
                <a:r>
                  <a:rPr lang="en-US" dirty="0"/>
                  <a:t>This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from negative NPV</a:t>
                </a:r>
                <a:br>
                  <a:rPr lang="en-US" dirty="0"/>
                </a:br>
                <a:r>
                  <a:rPr lang="en-US" dirty="0"/>
                  <a:t>which is </a:t>
                </a:r>
                <a:r>
                  <a:rPr lang="en-US" b="1" dirty="0"/>
                  <a:t>inconsistent with the</a:t>
                </a:r>
                <a:br>
                  <a:rPr lang="en-US" b="1" dirty="0"/>
                </a:br>
                <a:r>
                  <a:rPr lang="en-US" b="1" dirty="0"/>
                  <a:t>business cycle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3023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7970C5-3F17-A23E-6FFA-D228AA3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1" y="1650619"/>
            <a:ext cx="6469170" cy="5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4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household predict that some new technology will increase productivity in the future</a:t>
                </a:r>
              </a:p>
              <a:p>
                <a:r>
                  <a:rPr lang="en-US" dirty="0"/>
                  <a:t>Our production function for period 1 remains unchanged: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production function for period 2 becomes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investment function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equation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curve shifts rightwards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risen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less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is lowered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lower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690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Investment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rises,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𝑀𝑃𝐾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We have more positive NPV, </a:t>
                </a:r>
                <a:br>
                  <a:rPr lang="en-US" dirty="0"/>
                </a:br>
                <a:r>
                  <a:rPr lang="en-US" dirty="0"/>
                  <a:t>so we invest more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projects raises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17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Consumption</a:t>
                </a:r>
              </a:p>
              <a:p>
                <a:r>
                  <a:rPr lang="en-US" dirty="0"/>
                  <a:t>If productivity will be higher</a:t>
                </a:r>
                <a:br>
                  <a:rPr lang="en-US" dirty="0"/>
                </a:br>
                <a:r>
                  <a:rPr lang="en-US" dirty="0"/>
                  <a:t>in the future then future</a:t>
                </a:r>
                <a:br>
                  <a:rPr lang="en-US" dirty="0"/>
                </a:br>
                <a:r>
                  <a:rPr lang="en-US" dirty="0"/>
                  <a:t>consumption will be higher</a:t>
                </a:r>
              </a:p>
              <a:p>
                <a:r>
                  <a:rPr lang="en-US" dirty="0"/>
                  <a:t>Household want to smooth</a:t>
                </a:r>
                <a:br>
                  <a:rPr lang="en-US" dirty="0"/>
                </a:br>
                <a:r>
                  <a:rPr lang="en-US" dirty="0"/>
                  <a:t>consumption with anticipated</a:t>
                </a:r>
                <a:br>
                  <a:rPr lang="en-US" dirty="0"/>
                </a:br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by increasing more</a:t>
                </a:r>
                <a:br>
                  <a:rPr lang="en-US" dirty="0"/>
                </a:b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current</a:t>
                </a:r>
                <a:br>
                  <a:rPr lang="en-US" dirty="0"/>
                </a:br>
                <a:r>
                  <a:rPr lang="en-US" dirty="0"/>
                  <a:t>demand,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This is more consistent with</a:t>
                </a:r>
                <a:br>
                  <a:rPr lang="en-US" b="1" dirty="0"/>
                </a:br>
                <a:r>
                  <a:rPr lang="en-US" b="1" dirty="0"/>
                  <a:t>a 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rise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98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Leisure or Taxes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Next, we’ll look at changes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or disutility of work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taxes</a:t>
                </a:r>
              </a:p>
              <a:p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impact our marginal rate of substitution between leisure and consumption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or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does this affect output?</a:t>
                </a:r>
              </a:p>
              <a:p>
                <a:pPr lvl="1"/>
                <a:r>
                  <a:rPr lang="en-US" dirty="0"/>
                  <a:t>Under our current </a:t>
                </a:r>
                <a:r>
                  <a:rPr lang="en-US" b="1" dirty="0"/>
                  <a:t>assumptions of fully sticky prices, it does not affect demand</a:t>
                </a:r>
              </a:p>
              <a:p>
                <a:pPr lvl="1"/>
                <a:r>
                  <a:rPr lang="en-US" dirty="0"/>
                  <a:t>Taxes affect decisions between work and leisure, but </a:t>
                </a:r>
                <a:r>
                  <a:rPr lang="en-US" b="1" dirty="0"/>
                  <a:t>sticky prices are offset any incentive</a:t>
                </a:r>
              </a:p>
              <a:p>
                <a:pPr lvl="1"/>
                <a:r>
                  <a:rPr lang="en-US" dirty="0"/>
                  <a:t>This is similar to our Ricardian equivalence, where households perceive higher taxes (but not spending) that the government will give it back in period 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1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 Central Bank </a:t>
                </a:r>
                <a:br>
                  <a:rPr lang="en-US" dirty="0"/>
                </a:br>
                <a:r>
                  <a:rPr lang="en-US" dirty="0"/>
                  <a:t>increase the money supply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Our LM curve shifts to the right</a:t>
                </a:r>
              </a:p>
              <a:p>
                <a:r>
                  <a:rPr lang="en-US" dirty="0"/>
                  <a:t>This monetary policy increases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r>
                  <a:rPr lang="en-US" dirty="0"/>
                  <a:t>The money supply has increased</a:t>
                </a:r>
                <a:br>
                  <a:rPr lang="en-US" dirty="0"/>
                </a:br>
                <a:r>
                  <a:rPr lang="en-US" dirty="0"/>
                  <a:t>so the money market needs to</a:t>
                </a:r>
                <a:br>
                  <a:rPr lang="en-US" dirty="0"/>
                </a:br>
                <a:r>
                  <a:rPr lang="en-US" dirty="0"/>
                  <a:t>clear again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79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and sticky prices,</a:t>
                </a:r>
                <a:br>
                  <a:rPr lang="en-US" dirty="0"/>
                </a:br>
                <a:r>
                  <a:rPr lang="en-US" dirty="0"/>
                  <a:t>households can be persuaded to</a:t>
                </a:r>
                <a:br>
                  <a:rPr lang="en-US" dirty="0"/>
                </a:br>
                <a:r>
                  <a:rPr lang="en-US" dirty="0"/>
                  <a:t>hold more money by: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GDP rises, so household want</a:t>
                </a:r>
                <a:br>
                  <a:rPr lang="en-US" dirty="0"/>
                </a:br>
                <a:r>
                  <a:rPr lang="en-US" dirty="0"/>
                  <a:t>hold more money because</a:t>
                </a:r>
                <a:br>
                  <a:rPr lang="en-US" dirty="0"/>
                </a:br>
                <a:r>
                  <a:rPr lang="en-US" dirty="0"/>
                  <a:t>they are making more </a:t>
                </a:r>
                <a:br>
                  <a:rPr lang="en-US" dirty="0"/>
                </a:br>
                <a:r>
                  <a:rPr lang="en-US" dirty="0"/>
                  <a:t>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Interest rate falls, so the</a:t>
                </a:r>
                <a:br>
                  <a:rPr lang="en-US" dirty="0"/>
                </a:br>
                <a:r>
                  <a:rPr lang="en-US" dirty="0"/>
                  <a:t>opportunity costs for holding</a:t>
                </a:r>
                <a:br>
                  <a:rPr lang="en-US" dirty="0"/>
                </a:br>
                <a:r>
                  <a:rPr lang="en-US" dirty="0"/>
                  <a:t>money falls</a:t>
                </a:r>
              </a:p>
              <a:p>
                <a:r>
                  <a:rPr lang="en-US" dirty="0"/>
                  <a:t>The shift to the right show that</a:t>
                </a:r>
                <a:br>
                  <a:rPr lang="en-US" dirty="0"/>
                </a:br>
                <a:r>
                  <a:rPr lang="en-US" dirty="0"/>
                  <a:t>the money market is trying to</a:t>
                </a:r>
                <a:br>
                  <a:rPr lang="en-US" dirty="0"/>
                </a:br>
                <a:r>
                  <a:rPr lang="en-US" dirty="0"/>
                  <a:t>clear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25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IS equation has not shifted</a:t>
                </a:r>
              </a:p>
              <a:p>
                <a:r>
                  <a:rPr lang="en-US" dirty="0"/>
                  <a:t>But, lower interest rates affects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rises to smooth out future</a:t>
                </a:r>
                <a:br>
                  <a:rPr lang="en-US" dirty="0"/>
                </a:br>
                <a:r>
                  <a:rPr lang="en-US" dirty="0"/>
                  <a:t>consumption from increased</a:t>
                </a:r>
                <a:br>
                  <a:rPr lang="en-US" dirty="0"/>
                </a:br>
                <a:r>
                  <a:rPr lang="en-US" dirty="0"/>
                  <a:t>investments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rises because of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This is consistent with a</a:t>
                </a:r>
                <a:br>
                  <a:rPr lang="en-US" b="1" dirty="0"/>
                </a:br>
                <a:r>
                  <a:rPr lang="en-US" b="1" dirty="0"/>
                  <a:t>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increase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people expect prices</a:t>
                </a:r>
                <a:br>
                  <a:rPr lang="en-US" dirty="0"/>
                </a:br>
                <a:r>
                  <a:rPr lang="en-US" dirty="0"/>
                  <a:t>to rise between period 1 and 2</a:t>
                </a:r>
              </a:p>
              <a:p>
                <a:r>
                  <a:rPr lang="en-US" dirty="0"/>
                  <a:t>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impacts our IS </a:t>
                </a:r>
                <a:br>
                  <a:rPr lang="en-US" dirty="0"/>
                </a:br>
                <a:r>
                  <a:rPr lang="en-US" dirty="0"/>
                  <a:t>equation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2200" b="0" i="1" dirty="0">
                    <a:latin typeface="Cambria Math" panose="02040503050406030204" pitchFamily="18" charset="0"/>
                  </a:rPr>
                </a:br>
                <a:r>
                  <a:rPr lang="en-US" sz="22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dirty="0"/>
                  <a:t>Output and interest rate rise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lowers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raises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5702B-036D-B6B2-6579-5E81CD01D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090A-0599-65C4-B0FF-8AAB1ECE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Two-Period Model RBC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2D158-ED99-836C-B05A-2D2040E9D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01759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Focus on understanding Period 1</a:t>
                </a:r>
              </a:p>
              <a:p>
                <a:r>
                  <a:rPr lang="en-US" dirty="0"/>
                  <a:t>We have 4 equations: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		 Production Function in Period 1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			 Consumption-Labor Tradeoff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		 Consumption-Investment Tradeoff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GDP accounting/Market Clearing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2D158-ED99-836C-B05A-2D2040E9D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01759" cy="5032375"/>
              </a:xfrm>
              <a:blipFill>
                <a:blip r:embed="rId2"/>
                <a:stretch>
                  <a:fillRect l="-948" t="-201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48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Expected inflationary shock </a:t>
                </a:r>
                <a:br>
                  <a:rPr lang="en-US" dirty="0"/>
                </a:br>
                <a:r>
                  <a:rPr lang="en-US" dirty="0"/>
                  <a:t>causes the IS curve to rise </a:t>
                </a:r>
                <a:br>
                  <a:rPr lang="en-US" dirty="0"/>
                </a:br>
                <a:r>
                  <a:rPr lang="en-US" b="1" dirty="0"/>
                  <a:t>upward</a:t>
                </a:r>
                <a:r>
                  <a:rPr lang="en-US" dirty="0"/>
                  <a:t> (not to the right)</a:t>
                </a:r>
              </a:p>
              <a:p>
                <a:r>
                  <a:rPr lang="en-US" b="1" dirty="0"/>
                  <a:t>IS is governed by the real interest</a:t>
                </a:r>
                <a:br>
                  <a:rPr lang="en-US" b="1" dirty="0"/>
                </a:br>
                <a:r>
                  <a:rPr lang="en-US" b="1" dirty="0"/>
                  <a:t>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because it governs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/>
                  <a:t> changes the relationship</a:t>
                </a:r>
                <a:br>
                  <a:rPr lang="en-US" b="1" dirty="0"/>
                </a:br>
                <a:r>
                  <a:rPr lang="en-US" b="1" dirty="0"/>
                  <a:t>between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implies a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given</a:t>
                </a:r>
                <a:br>
                  <a:rPr lang="en-US" dirty="0"/>
                </a:br>
                <a:r>
                  <a:rPr lang="en-US" dirty="0"/>
                  <a:t>a nominal interest rate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can fall because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grows faster, which raises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4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Versions of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</p:spPr>
            <p:txBody>
              <a:bodyPr/>
              <a:lstStyle/>
              <a:p>
                <a:r>
                  <a:rPr lang="en-US" dirty="0"/>
                  <a:t>We use a special case of the IS-LM model for simplification</a:t>
                </a:r>
              </a:p>
              <a:p>
                <a:r>
                  <a:rPr lang="en-US" dirty="0"/>
                  <a:t>Exogenous Investment Assumption</a:t>
                </a:r>
              </a:p>
              <a:p>
                <a:pPr lvl="1"/>
                <a:r>
                  <a:rPr lang="en-US" dirty="0"/>
                  <a:t>We’ll assume that the marginal product of capital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level of investment up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the interest rate (ignoring diminishing returns)</a:t>
                </a:r>
              </a:p>
              <a:p>
                <a:pPr lvl="1"/>
                <a:r>
                  <a:rPr lang="en-US" dirty="0"/>
                  <a:t>Consumption in period 2 will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or investment is exogenous</a:t>
                </a:r>
              </a:p>
              <a:p>
                <a:pPr lvl="1"/>
                <a:r>
                  <a:rPr lang="en-US" dirty="0"/>
                  <a:t>This allows us to </a:t>
                </a:r>
                <a:r>
                  <a:rPr lang="en-US" b="1" dirty="0"/>
                  <a:t>substitute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into Euler’s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just the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simplified</a:t>
                </a:r>
              </a:p>
              <a:p>
                <a:pPr lvl="1"/>
                <a:r>
                  <a:rPr lang="en-US" dirty="0"/>
                  <a:t>Total demand decreases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  <a:blipFill>
                <a:blip r:embed="rId2"/>
                <a:stretch>
                  <a:fillRect l="-10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94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is the difference between “Old” Keynesian Model and the “New” Keynesian Model?</a:t>
                </a:r>
              </a:p>
              <a:p>
                <a:pPr lvl="1"/>
                <a:r>
                  <a:rPr lang="en-US" dirty="0"/>
                  <a:t>We account for Euler’s Equation (</a:t>
                </a:r>
                <a:r>
                  <a:rPr lang="en-US" dirty="0" err="1"/>
                  <a:t>microfounded</a:t>
                </a:r>
                <a:r>
                  <a:rPr lang="en-US" dirty="0"/>
                  <a:t>) in the “New” IS-LM</a:t>
                </a:r>
              </a:p>
              <a:p>
                <a:pPr lvl="1"/>
                <a:r>
                  <a:rPr lang="en-US" dirty="0"/>
                  <a:t>We account for intertemporal optimization, which depends on the present value of the household budget (our budget constraint)</a:t>
                </a:r>
              </a:p>
              <a:p>
                <a:r>
                  <a:rPr lang="en-US" dirty="0"/>
                  <a:t>”Old” Keynesian Model</a:t>
                </a:r>
              </a:p>
              <a:p>
                <a:pPr lvl="1"/>
                <a:r>
                  <a:rPr lang="en-US" dirty="0"/>
                  <a:t>Ignores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our present value budget</a:t>
                </a:r>
              </a:p>
              <a:p>
                <a:pPr lvl="1"/>
                <a:r>
                  <a:rPr lang="en-US" dirty="0"/>
                  <a:t>Consumption is just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Marginal propensity to consume (under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wages/income rises temporarily: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wages/income rises permanently: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  <a:blipFill>
                <a:blip r:embed="rId2"/>
                <a:stretch>
                  <a:fillRect l="-938" t="-2314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708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They do have similar IS-LM curves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are negatively related</a:t>
                </a:r>
              </a:p>
              <a:p>
                <a:pPr lvl="1"/>
                <a:r>
                  <a:rPr lang="en-US" dirty="0"/>
                  <a:t>IS equation under OKM: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Check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derivatives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Implicit Function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“Old” Keynesian and “New” Keynesian model do have similarities, but they have different implications under fiscal and monetary policies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18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8E5F-1FE7-4E74-4423-A862BB50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 and the Phillips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44C1-DD59-BAB4-2C41-D59903971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40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made the extreme assumptions of</a:t>
                </a:r>
              </a:p>
              <a:p>
                <a:pPr lvl="1"/>
                <a:r>
                  <a:rPr lang="en-US" dirty="0"/>
                  <a:t>Prices are fully sticky (inflexible)</a:t>
                </a:r>
              </a:p>
              <a:p>
                <a:pPr lvl="1"/>
                <a:r>
                  <a:rPr lang="en-US" dirty="0"/>
                  <a:t>Prices are fully flexible</a:t>
                </a:r>
              </a:p>
              <a:p>
                <a:r>
                  <a:rPr lang="en-US" dirty="0"/>
                  <a:t>Let’s consider prices may be partially stick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intermediate case may be more empirically relevant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We can develop a relationship between prices and employment (Phillips Curve)</a:t>
                </a:r>
              </a:p>
              <a:p>
                <a:r>
                  <a:rPr lang="en-US" dirty="0"/>
                  <a:t>We’ll keep the exogenous investment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will help us determine how much consumption is associated with a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shows a positive relationship between consumption and employment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  <a:blipFill>
                <a:blip r:embed="rId2"/>
                <a:stretch>
                  <a:fillRect l="-928" t="-2078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568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get partially sticky prices by assuming some producers have fully sticky prices and other producers have flexible 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producers </a:t>
                </a:r>
                <a:r>
                  <a:rPr lang="en-US"/>
                  <a:t>have sticky </a:t>
                </a:r>
                <a:r>
                  <a:rPr lang="en-US" dirty="0"/>
                  <a:t>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producers have flexible prices</a:t>
                </a:r>
              </a:p>
              <a:p>
                <a:r>
                  <a:rPr lang="en-US" dirty="0"/>
                  <a:t>We want to know the average price of a good by a price index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Fully sticky-price producers cannot change their price after it is set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macroeconomic shocks are realized and all enacted policies are in place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Flexible-price producers know everything that has happened and will adjust there price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Our fixed-weight price index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C7926B-A94A-C3A3-6717-C697F8E21D48}"/>
              </a:ext>
            </a:extLst>
          </p:cNvPr>
          <p:cNvSpPr txBox="1"/>
          <p:nvPr/>
        </p:nvSpPr>
        <p:spPr>
          <a:xfrm>
            <a:off x="8534399" y="5649685"/>
            <a:ext cx="3744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consumers would substitute between flexible and inflexible price producers, but we’ll assume that they don’t, so we have a fixed-price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86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flexible-price monopolistic producer will want to set its price at marginal costs plus a markup in nominal terms at the pricing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Use our exogenous investment assumption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the real marginal cost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is the markup due to price elasticity of demand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1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Substitute our price index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pricing rule becomes the Phillips Curve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Key: it implies a positive relationship between prices,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and employment,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, in a partially sticky-price model</a:t>
                </a:r>
              </a:p>
              <a:p>
                <a:pPr lvl="1"/>
                <a:r>
                  <a:rPr lang="en-US" dirty="0"/>
                  <a:t>Producers with flexible prices will respond to a shock </a:t>
                </a:r>
              </a:p>
              <a:p>
                <a:pPr lvl="1"/>
                <a:r>
                  <a:rPr lang="en-US" dirty="0"/>
                  <a:t>If a shock increases employment, they will respond to the shock by increasing prices</a:t>
                </a:r>
              </a:p>
              <a:p>
                <a:pPr lvl="1"/>
                <a:r>
                  <a:rPr lang="en-US" b="0" dirty="0"/>
                  <a:t>A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index is equivalent to inflation,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  <a:blipFill>
                <a:blip r:embed="rId2"/>
                <a:stretch>
                  <a:fillRect l="-942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25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Phillips Curve can be used to </a:t>
                </a:r>
                <a:r>
                  <a:rPr lang="en-US" b="1" dirty="0"/>
                  <a:t>show the relationship between output,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, and prices,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instead of employment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inverse of the production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</a:t>
                </a:r>
                <a:r>
                  <a:rPr lang="en-US" b="1" dirty="0"/>
                  <a:t>positive association between prices and output when prices are partially sticky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  <a:blipFill>
                <a:blip r:embed="rId2"/>
                <a:stretch>
                  <a:fillRect l="-924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9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79-9192-477E-8C39-611177E8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Function in Period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r>
                  <a:rPr lang="en-US" dirty="0"/>
                  <a:t>It means that output in period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is increasing with labor,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If we want to produce more,</a:t>
                </a:r>
                <a:br>
                  <a:rPr lang="en-US" b="1" dirty="0"/>
                </a:br>
                <a:r>
                  <a:rPr lang="en-US" b="1" dirty="0"/>
                  <a:t>we’ll need more labor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58D5AD-2A67-466E-A96B-E636B81F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6" y="1928642"/>
            <a:ext cx="6219463" cy="492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fully sticky-prices model, we have two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partially sticky-prices model, we added another unknown to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Phillips curve shows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IS-LM equations and the Phillips Curve equation</a:t>
                </a:r>
              </a:p>
              <a:p>
                <a:pPr lvl="1"/>
                <a:r>
                  <a:rPr lang="en-US" dirty="0"/>
                  <a:t>We have 3 equations</a:t>
                </a:r>
              </a:p>
              <a:p>
                <a:pPr lvl="1"/>
                <a:r>
                  <a:rPr lang="en-US" dirty="0"/>
                  <a:t>We have 3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equation and Phillips Curve</a:t>
                </a:r>
              </a:p>
              <a:p>
                <a:pPr lvl="1"/>
                <a:r>
                  <a:rPr lang="en-US" dirty="0"/>
                  <a:t>Only relates two out of the three endogenous variables (given exogenous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IS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PC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  <a:blipFill>
                <a:blip r:embed="rId2"/>
                <a:stretch>
                  <a:fillRect l="-91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09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LM equation and the Phillips Curve</a:t>
                </a:r>
              </a:p>
              <a:p>
                <a:pPr lvl="1"/>
                <a:r>
                  <a:rPr lang="en-US" dirty="0"/>
                  <a:t>This is trickier since we are relating three endogenous variables with two equations</a:t>
                </a:r>
              </a:p>
              <a:p>
                <a:r>
                  <a:rPr lang="en-US" dirty="0"/>
                  <a:t>LM Equation (money market clearing condition)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Phillips Curve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Combine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  <a:blipFill>
                <a:blip r:embed="rId2"/>
                <a:stretch>
                  <a:fillRect l="-913" t="-2078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5241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LM and Phillips Curve Combined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Remember that money demand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the right hand side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Two effects going in the same direction, and one in the opposite direction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Higher money demand, since higher GDP means more transaction and people want to carry more money </a:t>
                </a:r>
                <a:r>
                  <a:rPr lang="en-US" dirty="0"/>
                  <a:t>(holding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everything else constant)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Higher GDP in the Phillips curve means that prices are going up</a:t>
                </a:r>
                <a:r>
                  <a:rPr lang="en-US" dirty="0"/>
                  <a:t>, ceteris paribus, so households need to hold more money for a given level of 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Money demand is decreasing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moving in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so they move together through the Implicit Function Theorem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39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combine the IS and Phillips</a:t>
                </a:r>
                <a:br>
                  <a:rPr lang="en-US" dirty="0"/>
                </a:br>
                <a:r>
                  <a:rPr lang="en-US" dirty="0"/>
                  <a:t>Curve</a:t>
                </a:r>
              </a:p>
              <a:p>
                <a:r>
                  <a:rPr lang="en-US" dirty="0"/>
                  <a:t>Together they can solve and determine</a:t>
                </a:r>
                <a:br>
                  <a:rPr lang="en-US" dirty="0"/>
                </a:br>
                <a:r>
                  <a:rPr lang="en-US" dirty="0"/>
                  <a:t>the levels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First, IS-LM solves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Next, the Phillips Curve solves the </a:t>
                </a:r>
                <a:br>
                  <a:rPr lang="en-US" dirty="0"/>
                </a:br>
                <a:r>
                  <a:rPr lang="en-US" dirty="0"/>
                  <a:t>level of the price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</a:t>
                </a:r>
                <a:br>
                  <a:rPr lang="en-US" dirty="0"/>
                </a:br>
                <a:r>
                  <a:rPr lang="en-US" dirty="0"/>
                  <a:t>a given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4CC76D-CD31-8F66-942B-604015C7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78" y="0"/>
            <a:ext cx="536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1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redo our examination of shocks</a:t>
                </a:r>
                <a:br>
                  <a:rPr lang="en-US" dirty="0"/>
                </a:br>
                <a:r>
                  <a:rPr lang="en-US" dirty="0"/>
                  <a:t>with partially sticky-price model with</a:t>
                </a:r>
                <a:br>
                  <a:rPr lang="en-US" dirty="0"/>
                </a:br>
                <a:r>
                  <a:rPr lang="en-US" dirty="0"/>
                  <a:t>an decrease in impatience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The IS curve shifts rightward</a:t>
                </a:r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</a:t>
                </a:r>
              </a:p>
              <a:p>
                <a:pPr lvl="1"/>
                <a:r>
                  <a:rPr lang="en-US" dirty="0"/>
                  <a:t>Investment falls from a rising nominal </a:t>
                </a:r>
                <a:br>
                  <a:rPr lang="en-US" dirty="0"/>
                </a:br>
                <a:r>
                  <a:rPr lang="en-US" dirty="0"/>
                  <a:t>interest rate</a:t>
                </a:r>
              </a:p>
              <a:p>
                <a:r>
                  <a:rPr lang="en-US" dirty="0"/>
                  <a:t>However, now we have an increase</a:t>
                </a:r>
                <a:br>
                  <a:rPr lang="en-US" dirty="0"/>
                </a:br>
                <a:r>
                  <a:rPr lang="en-US" dirty="0"/>
                  <a:t>in inflation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Flexible producers increase their prices</a:t>
                </a:r>
                <a:br>
                  <a:rPr lang="en-US" dirty="0"/>
                </a:br>
                <a:r>
                  <a:rPr lang="en-US" dirty="0"/>
                  <a:t>while sticky-price producers do not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DC0F37-F430-B12F-FB0A-2566990C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899" y="0"/>
            <a:ext cx="5261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1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redo the productivity shock</a:t>
                </a:r>
                <a:br>
                  <a:rPr lang="en-US" dirty="0"/>
                </a:br>
                <a:r>
                  <a:rPr lang="en-US" dirty="0"/>
                  <a:t>with partially sticky prices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does not affect aggregate demand</a:t>
                </a:r>
                <a:br>
                  <a:rPr lang="en-US" dirty="0"/>
                </a:br>
                <a:r>
                  <a:rPr lang="en-US" dirty="0"/>
                  <a:t>in the IS-LM equation</a:t>
                </a:r>
              </a:p>
              <a:p>
                <a:r>
                  <a:rPr lang="en-US" dirty="0"/>
                  <a:t>But, our production functions do show</a:t>
                </a:r>
                <a:br>
                  <a:rPr lang="en-US" dirty="0"/>
                </a:br>
                <a:r>
                  <a:rPr lang="en-US" dirty="0"/>
                  <a:t>up in the Phillips Curve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Phillips Curve has a rightward </a:t>
                </a:r>
                <a:br>
                  <a:rPr lang="en-US" dirty="0"/>
                </a:br>
                <a:r>
                  <a:rPr lang="en-US" dirty="0"/>
                  <a:t>shift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9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Phillips Curve shifts down through</a:t>
                </a:r>
                <a:br>
                  <a:rPr lang="en-US" dirty="0"/>
                </a:br>
                <a:r>
                  <a:rPr lang="en-US" dirty="0"/>
                  <a:t>3 channels,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marginal product of labor rises.</a:t>
                </a:r>
                <a:br>
                  <a:rPr lang="en-US" dirty="0"/>
                </a:br>
                <a:r>
                  <a:rPr lang="en-US" dirty="0"/>
                  <a:t>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needed to </a:t>
                </a:r>
                <a:br>
                  <a:rPr lang="en-US" dirty="0"/>
                </a:br>
                <a:r>
                  <a:rPr lang="en-US" dirty="0"/>
                  <a:t>an additional unit of output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</a:t>
                </a:r>
                <a:br>
                  <a:rPr lang="en-US" dirty="0"/>
                </a:br>
                <a:r>
                  <a:rPr lang="en-US" dirty="0"/>
                  <a:t>needed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falls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Lower employment means more </a:t>
                </a:r>
                <a:br>
                  <a:rPr lang="en-US" dirty="0"/>
                </a:br>
                <a:r>
                  <a:rPr lang="en-US" dirty="0"/>
                  <a:t>leisure,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falls. So,</a:t>
                </a:r>
                <a:br>
                  <a:rPr lang="en-US" dirty="0"/>
                </a:br>
                <a:r>
                  <a:rPr lang="en-US" dirty="0"/>
                  <a:t>this reduces the marginal cost of</a:t>
                </a:r>
                <a:br>
                  <a:rPr lang="en-US" dirty="0"/>
                </a:br>
                <a:r>
                  <a:rPr lang="en-US" dirty="0"/>
                  <a:t>producing an additional unit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Productivity shocks lower prices/inflation</a:t>
                </a:r>
                <a:br>
                  <a:rPr lang="en-US" dirty="0"/>
                </a:br>
                <a:r>
                  <a:rPr lang="en-US" dirty="0"/>
                  <a:t>and lower employment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913" t="-2222" b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79-9192-477E-8C39-611177E8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Consumption-Labor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39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r>
                  <a:rPr lang="en-US" b="1" dirty="0"/>
                  <a:t>A negative relationship between </a:t>
                </a:r>
                <a:br>
                  <a:rPr lang="en-US" b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household needs to be </a:t>
                </a:r>
                <a:br>
                  <a:rPr lang="en-US" dirty="0"/>
                </a:br>
                <a:r>
                  <a:rPr lang="en-US" dirty="0"/>
                  <a:t>indifferent between dedicating a </a:t>
                </a:r>
                <a:br>
                  <a:rPr lang="en-US" dirty="0"/>
                </a:br>
                <a:r>
                  <a:rPr lang="en-US" dirty="0"/>
                  <a:t>unit of time to leisure and market </a:t>
                </a:r>
                <a:br>
                  <a:rPr lang="en-US" dirty="0"/>
                </a:br>
                <a:r>
                  <a:rPr lang="en-US" dirty="0"/>
                  <a:t>output at the margin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3990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6028BA-9733-A8EF-7333-7AB4467E8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10" y="1825625"/>
            <a:ext cx="5572890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4479-9192-477E-8C39-611177E8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Consumption-Investment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32374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There is a positive relationship between</a:t>
                </a:r>
                <a:br>
                  <a:rPr lang="en-US" b="1" dirty="0"/>
                </a:br>
                <a:r>
                  <a:rPr lang="en-US" b="1" dirty="0"/>
                  <a:t>consumption and investment</a:t>
                </a:r>
              </a:p>
              <a:p>
                <a:r>
                  <a:rPr lang="en-US" dirty="0"/>
                  <a:t>A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means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falls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grows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positive and diminishing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diminishing since it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household will only be willing to </a:t>
                </a:r>
                <a:br>
                  <a:rPr lang="en-US" dirty="0"/>
                </a:br>
                <a:r>
                  <a:rPr lang="en-US" dirty="0"/>
                  <a:t>dedicate this extra output to</a:t>
                </a:r>
                <a:br>
                  <a:rPr lang="en-US" dirty="0"/>
                </a:br>
                <a:r>
                  <a:rPr lang="en-US" dirty="0"/>
                  <a:t>investment,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also </a:t>
                </a:r>
                <a:br>
                  <a:rPr lang="en-US" dirty="0"/>
                </a:br>
                <a:r>
                  <a:rPr lang="en-US" dirty="0"/>
                  <a:t>lower/diminishing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1F2F1-EB7D-A66F-71EE-B0F3E7E2E1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32374"/>
              </a:xfrm>
              <a:blipFill>
                <a:blip r:embed="rId2"/>
                <a:stretch>
                  <a:fillRect l="-1086" t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9165A9-E682-4ACA-5F1C-FCF6CF23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320" y="1909823"/>
            <a:ext cx="5606680" cy="49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5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12216</TotalTime>
  <Words>5788</Words>
  <Application>Microsoft Macintosh PowerPoint</Application>
  <PresentationFormat>Widescreen</PresentationFormat>
  <Paragraphs>645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Office Theme</vt:lpstr>
      <vt:lpstr>Econ 642: Week 9</vt:lpstr>
      <vt:lpstr>Announcements</vt:lpstr>
      <vt:lpstr>Overview</vt:lpstr>
      <vt:lpstr>Review of Two-Period Real Business Cycle Model</vt:lpstr>
      <vt:lpstr>Review of Two-Period Model RBC </vt:lpstr>
      <vt:lpstr>Review of Two-Period Model RBC </vt:lpstr>
      <vt:lpstr>Production Function in Period 1</vt:lpstr>
      <vt:lpstr>Consumption-Labor Tradeoff</vt:lpstr>
      <vt:lpstr>Consumption-Investment Tradeoff</vt:lpstr>
      <vt:lpstr>Market Clearing</vt:lpstr>
      <vt:lpstr>Two-Period Economy</vt:lpstr>
      <vt:lpstr>Review of Two-Period RBC</vt:lpstr>
      <vt:lpstr>Monopoly Power in RBC Model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Adding Monopoly Power to RBC Model</vt:lpstr>
      <vt:lpstr>Adding Monopoly Power to RBC Model</vt:lpstr>
      <vt:lpstr>Adding Monopoly Power to RBC Model</vt:lpstr>
      <vt:lpstr>Adding Monopoly Power to RBC Model</vt:lpstr>
      <vt:lpstr>Adding Monopoly Power to RBC Model</vt:lpstr>
      <vt:lpstr>Sticky Prices in RBC Model</vt:lpstr>
      <vt:lpstr>How Monopolists Want to Adjust Prices</vt:lpstr>
      <vt:lpstr>How Monopolists Want to Adjust Prices</vt:lpstr>
      <vt:lpstr>How Monopolists React to Sticky Prices</vt:lpstr>
      <vt:lpstr>How Monopolists React to Sticky Prices</vt:lpstr>
      <vt:lpstr>IS-LM Model</vt:lpstr>
      <vt:lpstr>IS-LM Model</vt:lpstr>
      <vt:lpstr>Putting Everything Together for the IS-LM</vt:lpstr>
      <vt:lpstr>Putting Everything Together for the IS-LM</vt:lpstr>
      <vt:lpstr>Putting Everything Together for the IS-LM</vt:lpstr>
      <vt:lpstr>Market Clearing Conditions</vt:lpstr>
      <vt:lpstr>Market Clearing Conditions</vt:lpstr>
      <vt:lpstr>The IS-LM Relationship</vt:lpstr>
      <vt:lpstr>The IS Relationship</vt:lpstr>
      <vt:lpstr>The IS Relationship</vt:lpstr>
      <vt:lpstr>The IS Relationship</vt:lpstr>
      <vt:lpstr>IS Relationship</vt:lpstr>
      <vt:lpstr>IS Relationship</vt:lpstr>
      <vt:lpstr>IS Relationship</vt:lpstr>
      <vt:lpstr>The LM Relationship</vt:lpstr>
      <vt:lpstr>The LM Relationship</vt:lpstr>
      <vt:lpstr>The IS-LM Model</vt:lpstr>
      <vt:lpstr>Shocks</vt:lpstr>
      <vt:lpstr>Productivity Shocks</vt:lpstr>
      <vt:lpstr>Impatience Shocks</vt:lpstr>
      <vt:lpstr>Impatience Shock</vt:lpstr>
      <vt:lpstr>Optimism Shock</vt:lpstr>
      <vt:lpstr>Optimism Shock</vt:lpstr>
      <vt:lpstr>Optimism Shock</vt:lpstr>
      <vt:lpstr>Leisure or Taxes Shocks</vt:lpstr>
      <vt:lpstr>Money Supply Shocks</vt:lpstr>
      <vt:lpstr>Money Supply Shocks</vt:lpstr>
      <vt:lpstr>Money Supply Shocks</vt:lpstr>
      <vt:lpstr>Expected Inflation Shock</vt:lpstr>
      <vt:lpstr>Expected Inflation Shock</vt:lpstr>
      <vt:lpstr>Simplified Versions of IS-LM</vt:lpstr>
      <vt:lpstr>“New” vs “Old” Keynesian Model</vt:lpstr>
      <vt:lpstr>“New” vs “Old” Keynesian Model</vt:lpstr>
      <vt:lpstr>Partially Sticky Prices and the Phillips Curve</vt:lpstr>
      <vt:lpstr>Partially Sticky Prices</vt:lpstr>
      <vt:lpstr>Partially Sticky Prices</vt:lpstr>
      <vt:lpstr>Partially Sticky Prices</vt:lpstr>
      <vt:lpstr>Partially Sticky Prices</vt:lpstr>
      <vt:lpstr>Partially Sticky Prices</vt:lpstr>
      <vt:lpstr>Adding the Phillips Curve to the IS-LM Model</vt:lpstr>
      <vt:lpstr>Adding the Phillips Curve to the IS-LM Model</vt:lpstr>
      <vt:lpstr>Adding the Phillips Curve to the IS-LM Model</vt:lpstr>
      <vt:lpstr>Adding the Phillips Curve </vt:lpstr>
      <vt:lpstr>Impatience Shock</vt:lpstr>
      <vt:lpstr>Productivity Shock</vt:lpstr>
      <vt:lpstr>Productivity Shock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9</dc:title>
  <dc:creator>Samuel Rowe</dc:creator>
  <cp:lastModifiedBy>Samuel Rowe</cp:lastModifiedBy>
  <cp:revision>43</cp:revision>
  <dcterms:created xsi:type="dcterms:W3CDTF">2024-01-22T12:09:11Z</dcterms:created>
  <dcterms:modified xsi:type="dcterms:W3CDTF">2025-01-28T22:10:28Z</dcterms:modified>
</cp:coreProperties>
</file>